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binary/octet-stream"/>
  <Default Extension="jpg" ContentType="image/jpeg"/>
  <Override PartName="/docProps/app.xml" ContentType="application/vnd.openxmlformats-officedocument.extended-properties+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 id="349" r:id="rId95"/>
    <p:sldId id="350" r:id="rId96"/>
    <p:sldId id="351" r:id="rId97"/>
    <p:sldId id="352" r:id="rId98"/>
    <p:sldId id="353" r:id="rId99"/>
    <p:sldId id="354" r:id="rId100"/>
    <p:sldId id="355" r:id="rId101"/>
    <p:sldId id="356" r:id="rId102"/>
    <p:sldId id="357" r:id="rId103"/>
    <p:sldId id="358" r:id="rId104"/>
    <p:sldId id="359" r:id="rId105"/>
    <p:sldId id="360" r:id="rId106"/>
    <p:sldId id="361" r:id="rId107"/>
    <p:sldId id="362" r:id="rId108"/>
    <p:sldId id="363" r:id="rId109"/>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74"/>
    <p:restoredTop autoAdjust="0" sz="94694"/>
  </p:normalViewPr>
  <p:slideViewPr>
    <p:cSldViewPr snapToGrid="0" snapToObjects="1">
      <p:cViewPr varScale="1">
        <p:scale>
          <a:sx d="100" n="166"/>
          <a:sy d="100" n="166"/>
        </p:scale>
        <p:origin x="520" y="19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2" Type="http://schemas.openxmlformats.org/officeDocument/2006/relationships/slide" Target="slides/slide41.xml" /><Relationship Id="rId43" Type="http://schemas.openxmlformats.org/officeDocument/2006/relationships/slide" Target="slides/slide42.xml" /><Relationship Id="rId44" Type="http://schemas.openxmlformats.org/officeDocument/2006/relationships/slide" Target="slides/slide43.xml" /><Relationship Id="rId45" Type="http://schemas.openxmlformats.org/officeDocument/2006/relationships/slide" Target="slides/slide44.xml" /><Relationship Id="rId46" Type="http://schemas.openxmlformats.org/officeDocument/2006/relationships/slide" Target="slides/slide45.xml" /><Relationship Id="rId47" Type="http://schemas.openxmlformats.org/officeDocument/2006/relationships/slide" Target="slides/slide46.xml" /><Relationship Id="rId48" Type="http://schemas.openxmlformats.org/officeDocument/2006/relationships/slide" Target="slides/slide47.xml" /><Relationship Id="rId49" Type="http://schemas.openxmlformats.org/officeDocument/2006/relationships/slide" Target="slides/slide48.xml" /><Relationship Id="rId50" Type="http://schemas.openxmlformats.org/officeDocument/2006/relationships/slide" Target="slides/slide49.xml" /><Relationship Id="rId51" Type="http://schemas.openxmlformats.org/officeDocument/2006/relationships/slide" Target="slides/slide50.xml" /><Relationship Id="rId52" Type="http://schemas.openxmlformats.org/officeDocument/2006/relationships/slide" Target="slides/slide51.xml" /><Relationship Id="rId53" Type="http://schemas.openxmlformats.org/officeDocument/2006/relationships/slide" Target="slides/slide52.xml" /><Relationship Id="rId54" Type="http://schemas.openxmlformats.org/officeDocument/2006/relationships/slide" Target="slides/slide53.xml" /><Relationship Id="rId55" Type="http://schemas.openxmlformats.org/officeDocument/2006/relationships/slide" Target="slides/slide54.xml" /><Relationship Id="rId56" Type="http://schemas.openxmlformats.org/officeDocument/2006/relationships/slide" Target="slides/slide55.xml" /><Relationship Id="rId57" Type="http://schemas.openxmlformats.org/officeDocument/2006/relationships/slide" Target="slides/slide56.xml" /><Relationship Id="rId58" Type="http://schemas.openxmlformats.org/officeDocument/2006/relationships/slide" Target="slides/slide57.xml" /><Relationship Id="rId59" Type="http://schemas.openxmlformats.org/officeDocument/2006/relationships/slide" Target="slides/slide58.xml" /><Relationship Id="rId60" Type="http://schemas.openxmlformats.org/officeDocument/2006/relationships/slide" Target="slides/slide59.xml" /><Relationship Id="rId61" Type="http://schemas.openxmlformats.org/officeDocument/2006/relationships/slide" Target="slides/slide60.xml" /><Relationship Id="rId62" Type="http://schemas.openxmlformats.org/officeDocument/2006/relationships/slide" Target="slides/slide61.xml" /><Relationship Id="rId63" Type="http://schemas.openxmlformats.org/officeDocument/2006/relationships/slide" Target="slides/slide62.xml" /><Relationship Id="rId64" Type="http://schemas.openxmlformats.org/officeDocument/2006/relationships/slide" Target="slides/slide63.xml" /><Relationship Id="rId65" Type="http://schemas.openxmlformats.org/officeDocument/2006/relationships/slide" Target="slides/slide64.xml" /><Relationship Id="rId66" Type="http://schemas.openxmlformats.org/officeDocument/2006/relationships/slide" Target="slides/slide65.xml" /><Relationship Id="rId67" Type="http://schemas.openxmlformats.org/officeDocument/2006/relationships/slide" Target="slides/slide66.xml" /><Relationship Id="rId68" Type="http://schemas.openxmlformats.org/officeDocument/2006/relationships/slide" Target="slides/slide67.xml" /><Relationship Id="rId69" Type="http://schemas.openxmlformats.org/officeDocument/2006/relationships/slide" Target="slides/slide68.xml" /><Relationship Id="rId70" Type="http://schemas.openxmlformats.org/officeDocument/2006/relationships/slide" Target="slides/slide69.xml" /><Relationship Id="rId71" Type="http://schemas.openxmlformats.org/officeDocument/2006/relationships/slide" Target="slides/slide70.xml" /><Relationship Id="rId72" Type="http://schemas.openxmlformats.org/officeDocument/2006/relationships/slide" Target="slides/slide71.xml" /><Relationship Id="rId73" Type="http://schemas.openxmlformats.org/officeDocument/2006/relationships/slide" Target="slides/slide72.xml" /><Relationship Id="rId74" Type="http://schemas.openxmlformats.org/officeDocument/2006/relationships/slide" Target="slides/slide73.xml" /><Relationship Id="rId75" Type="http://schemas.openxmlformats.org/officeDocument/2006/relationships/slide" Target="slides/slide74.xml" /><Relationship Id="rId76" Type="http://schemas.openxmlformats.org/officeDocument/2006/relationships/slide" Target="slides/slide75.xml" /><Relationship Id="rId77" Type="http://schemas.openxmlformats.org/officeDocument/2006/relationships/slide" Target="slides/slide76.xml" /><Relationship Id="rId78" Type="http://schemas.openxmlformats.org/officeDocument/2006/relationships/slide" Target="slides/slide77.xml" /><Relationship Id="rId79" Type="http://schemas.openxmlformats.org/officeDocument/2006/relationships/slide" Target="slides/slide78.xml" /><Relationship Id="rId80" Type="http://schemas.openxmlformats.org/officeDocument/2006/relationships/slide" Target="slides/slide79.xml" /><Relationship Id="rId81" Type="http://schemas.openxmlformats.org/officeDocument/2006/relationships/slide" Target="slides/slide80.xml" /><Relationship Id="rId82" Type="http://schemas.openxmlformats.org/officeDocument/2006/relationships/slide" Target="slides/slide81.xml" /><Relationship Id="rId83" Type="http://schemas.openxmlformats.org/officeDocument/2006/relationships/slide" Target="slides/slide82.xml" /><Relationship Id="rId84" Type="http://schemas.openxmlformats.org/officeDocument/2006/relationships/slide" Target="slides/slide83.xml" /><Relationship Id="rId85" Type="http://schemas.openxmlformats.org/officeDocument/2006/relationships/slide" Target="slides/slide84.xml" /><Relationship Id="rId86" Type="http://schemas.openxmlformats.org/officeDocument/2006/relationships/slide" Target="slides/slide85.xml" /><Relationship Id="rId87" Type="http://schemas.openxmlformats.org/officeDocument/2006/relationships/slide" Target="slides/slide86.xml" /><Relationship Id="rId88" Type="http://schemas.openxmlformats.org/officeDocument/2006/relationships/slide" Target="slides/slide87.xml" /><Relationship Id="rId89" Type="http://schemas.openxmlformats.org/officeDocument/2006/relationships/slide" Target="slides/slide88.xml" /><Relationship Id="rId90" Type="http://schemas.openxmlformats.org/officeDocument/2006/relationships/slide" Target="slides/slide89.xml" /><Relationship Id="rId91" Type="http://schemas.openxmlformats.org/officeDocument/2006/relationships/slide" Target="slides/slide90.xml" /><Relationship Id="rId92" Type="http://schemas.openxmlformats.org/officeDocument/2006/relationships/slide" Target="slides/slide91.xml" /><Relationship Id="rId93" Type="http://schemas.openxmlformats.org/officeDocument/2006/relationships/slide" Target="slides/slide92.xml" /><Relationship Id="rId94" Type="http://schemas.openxmlformats.org/officeDocument/2006/relationships/slide" Target="slides/slide93.xml" /><Relationship Id="rId95" Type="http://schemas.openxmlformats.org/officeDocument/2006/relationships/slide" Target="slides/slide94.xml" /><Relationship Id="rId96" Type="http://schemas.openxmlformats.org/officeDocument/2006/relationships/slide" Target="slides/slide95.xml" /><Relationship Id="rId97" Type="http://schemas.openxmlformats.org/officeDocument/2006/relationships/slide" Target="slides/slide96.xml" /><Relationship Id="rId98" Type="http://schemas.openxmlformats.org/officeDocument/2006/relationships/slide" Target="slides/slide97.xml" /><Relationship Id="rId99" Type="http://schemas.openxmlformats.org/officeDocument/2006/relationships/slide" Target="slides/slide98.xml" /><Relationship Id="rId100" Type="http://schemas.openxmlformats.org/officeDocument/2006/relationships/slide" Target="slides/slide99.xml" /><Relationship Id="rId101" Type="http://schemas.openxmlformats.org/officeDocument/2006/relationships/slide" Target="slides/slide100.xml" /><Relationship Id="rId102" Type="http://schemas.openxmlformats.org/officeDocument/2006/relationships/slide" Target="slides/slide101.xml" /><Relationship Id="rId103" Type="http://schemas.openxmlformats.org/officeDocument/2006/relationships/slide" Target="slides/slide102.xml" /><Relationship Id="rId104" Type="http://schemas.openxmlformats.org/officeDocument/2006/relationships/slide" Target="slides/slide103.xml" /><Relationship Id="rId105" Type="http://schemas.openxmlformats.org/officeDocument/2006/relationships/slide" Target="slides/slide104.xml" /><Relationship Id="rId106" Type="http://schemas.openxmlformats.org/officeDocument/2006/relationships/slide" Target="slides/slide105.xml" /><Relationship Id="rId107" Type="http://schemas.openxmlformats.org/officeDocument/2006/relationships/slide" Target="slides/slide106.xml" /><Relationship Id="rId108" Type="http://schemas.openxmlformats.org/officeDocument/2006/relationships/slide" Target="slides/slide107.xml" /><Relationship Id="rId109" Type="http://schemas.openxmlformats.org/officeDocument/2006/relationships/slide" Target="slides/slide108.xml" /><Relationship Id="rId111" Type="http://schemas.openxmlformats.org/officeDocument/2006/relationships/viewProps" Target="viewProps.xml" /><Relationship Id="rId110" Type="http://schemas.openxmlformats.org/officeDocument/2006/relationships/presProps" Target="presProps.xml" /><Relationship Id="rId1" Type="http://schemas.openxmlformats.org/officeDocument/2006/relationships/slideMaster" Target="slideMasters/slideMaster1.xml" /><Relationship Id="rId113" Type="http://schemas.openxmlformats.org/officeDocument/2006/relationships/tableStyles" Target="tableStyles.xml" /><Relationship Id="rId112"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lvl1pPr>
              <a:defRPr baseline="0">
                <a:latin typeface="Lato Semibold" panose="020F0502020204030203" pitchFamily="34" charset="0"/>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1_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graphicFrame>
        <p:nvGraphicFramePr>
          <p:cNvPr id="7" name="Table 6">
            <a:extLst>
              <a:ext uri="{FF2B5EF4-FFF2-40B4-BE49-F238E27FC236}">
                <a16:creationId xmlns:a16="http://schemas.microsoft.com/office/drawing/2014/main" id="{40E5F148-B214-9ED5-96D2-C8C952B333EC}"/>
              </a:ext>
            </a:extLst>
          </p:cNvPr>
          <p:cNvGraphicFramePr>
            <a:graphicFrameLocks noGrp="1"/>
          </p:cNvGraphicFramePr>
          <p:nvPr userDrawn="1">
            <p:extLst>
              <p:ext uri="{D42A27DB-BD31-4B8C-83A1-F6EECF244321}">
                <p14:modId xmlns:p14="http://schemas.microsoft.com/office/powerpoint/2010/main" val="1121345573"/>
              </p:ext>
            </p:extLst>
          </p:nvPr>
        </p:nvGraphicFramePr>
        <p:xfrm>
          <a:off x="1524000" y="539750"/>
          <a:ext cx="6096000" cy="914400"/>
        </p:xfrm>
        <a:graphic>
          <a:graphicData uri="http://schemas.openxmlformats.org/drawingml/2006/table">
            <a:tbl>
              <a:tblPr firstRow="1" bandRow="1">
                <a:tableStyleId>{69012ECD-51FC-41F1-AA8D-1B2483CD663E}</a:tableStyleId>
              </a:tblPr>
              <a:tblGrid>
                <a:gridCol w="2032000">
                  <a:extLst>
                    <a:ext uri="{9D8B030D-6E8A-4147-A177-3AD203B41FA5}">
                      <a16:colId xmlns:a16="http://schemas.microsoft.com/office/drawing/2014/main" val="271011269"/>
                    </a:ext>
                  </a:extLst>
                </a:gridCol>
                <a:gridCol w="2032000">
                  <a:extLst>
                    <a:ext uri="{9D8B030D-6E8A-4147-A177-3AD203B41FA5}">
                      <a16:colId xmlns:a16="http://schemas.microsoft.com/office/drawing/2014/main" val="2080703046"/>
                    </a:ext>
                  </a:extLst>
                </a:gridCol>
                <a:gridCol w="2032000">
                  <a:extLst>
                    <a:ext uri="{9D8B030D-6E8A-4147-A177-3AD203B41FA5}">
                      <a16:colId xmlns:a16="http://schemas.microsoft.com/office/drawing/2014/main" val="1138284043"/>
                    </a:ext>
                  </a:extLst>
                </a:gridCol>
              </a:tblGrid>
              <a:tr h="370840">
                <a:tc>
                  <a:txBody>
                    <a:bodyPr/>
                    <a:lstStyle/>
                    <a:p>
                      <a:endParaRPr lang="en-US" sz="2400" dirty="0"/>
                    </a:p>
                  </a:txBody>
                  <a:tcPr/>
                </a:tc>
                <a:tc>
                  <a:txBody>
                    <a:bodyPr/>
                    <a:lstStyle/>
                    <a:p>
                      <a:endParaRPr lang="en-US" sz="2400" dirty="0"/>
                    </a:p>
                  </a:txBody>
                  <a:tcPr/>
                </a:tc>
                <a:tc>
                  <a:txBody>
                    <a:bodyPr/>
                    <a:lstStyle/>
                    <a:p>
                      <a:endParaRPr lang="en-US" sz="2400"/>
                    </a:p>
                  </a:txBody>
                  <a:tcPr/>
                </a:tc>
                <a:extLst>
                  <a:ext uri="{0D108BD9-81ED-4DB2-BD59-A6C34878D82A}">
                    <a16:rowId xmlns:a16="http://schemas.microsoft.com/office/drawing/2014/main" val="769229322"/>
                  </a:ext>
                </a:extLst>
              </a:tr>
              <a:tr h="370840">
                <a:tc>
                  <a:txBody>
                    <a:bodyPr/>
                    <a:lstStyle/>
                    <a:p>
                      <a:endParaRPr lang="en-US" sz="2400"/>
                    </a:p>
                  </a:txBody>
                  <a:tcPr/>
                </a:tc>
                <a:tc>
                  <a:txBody>
                    <a:bodyPr/>
                    <a:lstStyle/>
                    <a:p>
                      <a:endParaRPr lang="en-US" sz="2400" dirty="0"/>
                    </a:p>
                  </a:txBody>
                  <a:tcPr/>
                </a:tc>
                <a:tc>
                  <a:txBody>
                    <a:bodyPr/>
                    <a:lstStyle/>
                    <a:p>
                      <a:endParaRPr lang="en-US" sz="2400" dirty="0"/>
                    </a:p>
                  </a:txBody>
                  <a:tcPr/>
                </a:tc>
                <a:extLst>
                  <a:ext uri="{0D108BD9-81ED-4DB2-BD59-A6C34878D82A}">
                    <a16:rowId xmlns:a16="http://schemas.microsoft.com/office/drawing/2014/main" val="184196425"/>
                  </a:ext>
                </a:extLst>
              </a:tr>
            </a:tbl>
          </a:graphicData>
        </a:graphic>
      </p:graphicFrame>
    </p:spTree>
    <p:extLst>
      <p:ext uri="{BB962C8B-B14F-4D97-AF65-F5344CB8AC3E}">
        <p14:creationId xmlns:p14="http://schemas.microsoft.com/office/powerpoint/2010/main" val="29397889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r>
              <a:rPr lang="en-US" dirty="0"/>
              <a:t>Click to edit Master title style</a:t>
            </a:r>
          </a:p>
        </p:txBody>
      </p:sp>
      <p:sp>
        <p:nvSpPr>
          <p:cNvPr id="3" name="Content Placeholder 2"/>
          <p:cNvSpPr>
            <a:spLocks noGrp="1"/>
          </p:cNvSpPr>
          <p:nvPr>
            <p:ph idx="1"/>
          </p:nvPr>
        </p:nvSpPr>
        <p:spPr>
          <a:xfrm>
            <a:off x="284309" y="960504"/>
            <a:ext cx="8552330" cy="3977017"/>
          </a:xfrm>
        </p:spPr>
        <p:txBody>
          <a:bodyPr/>
          <a:lstStyle>
            <a:lvl1pPr marL="228600" indent="-228600">
              <a:tabLst/>
              <a:defRPr sz="2800"/>
            </a:lvl1pPr>
            <a:lvl2pPr>
              <a:defRPr sz="2800"/>
            </a:lvl2pPr>
            <a:lvl3pPr>
              <a:defRPr sz="24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8346009"/>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r>
              <a:rPr lang="en-US" dirty="0"/>
              <a:t>Click to edit Master title style</a:t>
            </a:r>
          </a:p>
        </p:txBody>
      </p:sp>
      <p:sp>
        <p:nvSpPr>
          <p:cNvPr id="3" name="Content Placeholder 2"/>
          <p:cNvSpPr>
            <a:spLocks noGrp="1"/>
          </p:cNvSpPr>
          <p:nvPr>
            <p:ph sz="half" idx="1"/>
          </p:nvPr>
        </p:nvSpPr>
        <p:spPr>
          <a:xfrm>
            <a:off x="315045" y="1200151"/>
            <a:ext cx="4180755" cy="3737370"/>
          </a:xfrm>
        </p:spPr>
        <p:txBody>
          <a:bodyPr/>
          <a:lstStyle>
            <a:lvl1pPr marL="174625" indent="-174625">
              <a:tabLst/>
              <a:defRPr sz="2800" baseline="0">
                <a:latin typeface="Lato Medium" panose="020F0502020204030203" pitchFamily="34" charset="0"/>
              </a:defRPr>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199" y="1200151"/>
            <a:ext cx="4196123" cy="3737370"/>
          </a:xfrm>
        </p:spPr>
        <p:txBody>
          <a:bodyPr/>
          <a:lstStyle>
            <a:lvl1pPr marL="174625" indent="-174625">
              <a:tabLst/>
              <a:defRPr sz="2800" baseline="0">
                <a:latin typeface="Lato Medium" panose="020F0502020204030203" pitchFamily="34" charset="0"/>
              </a:defRPr>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8" name="Footer Placeholder 7"/>
          <p:cNvSpPr>
            <a:spLocks noGrp="1"/>
          </p:cNvSpPr>
          <p:nvPr>
            <p:ph type="ftr" sz="quarter" idx="11"/>
          </p:nvPr>
        </p:nvSpPr>
        <p:spPr>
          <a:xfrm>
            <a:off x="3124200" y="4767263"/>
            <a:ext cx="2895600" cy="273844"/>
          </a:xfrm>
          <a:prstGeom prst="rect">
            <a:avLst/>
          </a:prstGeom>
        </p:spPr>
        <p:txBody>
          <a:bodyPr/>
          <a:lstStyle/>
          <a:p>
            <a:endParaRPr lang="en-US"/>
          </a:p>
        </p:txBody>
      </p:sp>
      <p:sp>
        <p:nvSpPr>
          <p:cNvPr id="9" name="Slide Number Placeholder 8"/>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atin typeface="Lato Semibold" panose="020F0502020204030203" pitchFamily="34" charset="0"/>
              </a:defRPr>
            </a:lvl1pPr>
          </a:lstStyle>
          <a:p>
            <a:r>
              <a:rPr lang="en-US" dirty="0"/>
              <a:t>Click to edit Master title style</a:t>
            </a:r>
          </a:p>
        </p:txBody>
      </p:sp>
      <p:sp>
        <p:nvSpPr>
          <p:cNvPr id="3" name="Date Placeholder 2"/>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4" name="Footer Placeholder 3"/>
          <p:cNvSpPr>
            <a:spLocks noGrp="1"/>
          </p:cNvSpPr>
          <p:nvPr>
            <p:ph type="ftr" sz="quarter" idx="11"/>
          </p:nvPr>
        </p:nvSpPr>
        <p:spPr>
          <a:xfrm>
            <a:off x="3124200" y="4767263"/>
            <a:ext cx="2895600" cy="273844"/>
          </a:xfrm>
          <a:prstGeom prst="rect">
            <a:avLst/>
          </a:prstGeom>
        </p:spPr>
        <p:txBody>
          <a:bodyPr/>
          <a:lstStyle/>
          <a:p>
            <a:endParaRPr lang="en-US"/>
          </a:p>
        </p:txBody>
      </p:sp>
      <p:sp>
        <p:nvSpPr>
          <p:cNvPr id="5" name="Slide Number Placeholder 4"/>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3" name="Footer Placeholder 2"/>
          <p:cNvSpPr>
            <a:spLocks noGrp="1"/>
          </p:cNvSpPr>
          <p:nvPr>
            <p:ph type="ftr" sz="quarter" idx="11"/>
          </p:nvPr>
        </p:nvSpPr>
        <p:spPr>
          <a:xfrm>
            <a:off x="3124200" y="4767263"/>
            <a:ext cx="2895600" cy="273844"/>
          </a:xfrm>
          <a:prstGeom prst="rect">
            <a:avLst/>
          </a:prstGeom>
        </p:spPr>
        <p:txBody>
          <a:bodyPr/>
          <a:lstStyle/>
          <a:p>
            <a:endParaRPr lang="en-US"/>
          </a:p>
        </p:txBody>
      </p:sp>
      <p:sp>
        <p:nvSpPr>
          <p:cNvPr id="4" name="Slide Number Placeholder 3"/>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13" Target="../theme/theme1.xml" Type="http://schemas.openxmlformats.org/officeDocument/2006/relationships/theme"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slideLayouts/slideLayout12.xml" Type="http://schemas.openxmlformats.org/officeDocument/2006/relationships/slideLayout"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716105"/>
          </a:xfrm>
          <a:prstGeom prst="rect">
            <a:avLst/>
          </a:prstGeom>
        </p:spPr>
        <p:txBody>
          <a:bodyPr anchor="ctr" bIns="45720" lIns="91440" rIns="91440" rtlCol="0" tIns="45720" vert="horz">
            <a:normAutofit/>
          </a:bodyPr>
          <a:lstStyle/>
          <a:p>
            <a:r>
              <a:rPr dirty="0" lang="en-US"/>
              <a:t>Click to edit Master title style</a:t>
            </a:r>
          </a:p>
        </p:txBody>
      </p:sp>
      <p:sp>
        <p:nvSpPr>
          <p:cNvPr id="3" name="Text Placeholder 2"/>
          <p:cNvSpPr>
            <a:spLocks noGrp="1"/>
          </p:cNvSpPr>
          <p:nvPr>
            <p:ph idx="1" type="body"/>
          </p:nvPr>
        </p:nvSpPr>
        <p:spPr>
          <a:xfrm>
            <a:off x="457200" y="998924"/>
            <a:ext cx="8229600" cy="3938597"/>
          </a:xfrm>
          <a:prstGeom prst="rect">
            <a:avLst/>
          </a:prstGeom>
        </p:spPr>
        <p:txBody>
          <a:bodyPr bIns="45720" lIns="91440" rIns="91440" rtlCol="0" tIns="45720" vert="horz">
            <a:normAutofit/>
          </a:body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342900" eaLnBrk="1" hangingPunct="1" latinLnBrk="0" rtl="0">
        <a:spcBef>
          <a:spcPct val="0"/>
        </a:spcBef>
        <a:buNone/>
        <a:defRPr baseline="0" kern="1200" sz="3300">
          <a:solidFill>
            <a:schemeClr val="tx1"/>
          </a:solidFill>
          <a:latin charset="0" panose="020F0502020204030203" pitchFamily="34" typeface="Lato Semibold"/>
          <a:ea typeface="+mj-ea"/>
          <a:cs typeface="+mj-cs"/>
        </a:defRPr>
      </a:lvl1pPr>
    </p:titleStyle>
    <p:bodyStyle>
      <a:lvl1pPr algn="l" defTabSz="342900" eaLnBrk="1" hangingPunct="1" indent="-342900" latinLnBrk="0" marL="342900" rtl="0">
        <a:spcBef>
          <a:spcPct val="20000"/>
        </a:spcBef>
        <a:buFont typeface="Arial"/>
        <a:buChar char="•"/>
        <a:defRPr baseline="0" kern="1200" sz="2400">
          <a:solidFill>
            <a:schemeClr val="tx1"/>
          </a:solidFill>
          <a:latin charset="0" panose="020F0502020204030203" pitchFamily="34" typeface="Lato Medium"/>
          <a:ea typeface="+mn-ea"/>
          <a:cs typeface="+mn-cs"/>
        </a:defRPr>
      </a:lvl1pPr>
      <a:lvl2pPr algn="l" defTabSz="342900" eaLnBrk="1" hangingPunct="1" indent="-342900" latinLnBrk="0" marL="685800" rtl="0">
        <a:spcBef>
          <a:spcPct val="20000"/>
        </a:spcBef>
        <a:buFont typeface="Arial"/>
        <a:buChar char="–"/>
        <a:defRPr baseline="0" kern="1200" sz="2400">
          <a:solidFill>
            <a:schemeClr val="tx1"/>
          </a:solidFill>
          <a:latin charset="0" panose="020F0502020204030203" pitchFamily="34" typeface="Lato Medium"/>
          <a:ea typeface="+mn-ea"/>
          <a:cs typeface="+mn-cs"/>
        </a:defRPr>
      </a:lvl2pPr>
      <a:lvl3pPr algn="l" defTabSz="342900" eaLnBrk="1" hangingPunct="1" indent="-342900" latinLnBrk="0" marL="1028700" rtl="0">
        <a:spcBef>
          <a:spcPct val="20000"/>
        </a:spcBef>
        <a:buFont typeface="Arial"/>
        <a:buChar char="•"/>
        <a:defRPr kern="1200" sz="2400">
          <a:solidFill>
            <a:schemeClr val="tx1"/>
          </a:solidFill>
          <a:latin typeface="+mn-lt"/>
          <a:ea typeface="+mn-ea"/>
          <a:cs typeface="+mn-cs"/>
        </a:defRPr>
      </a:lvl3pPr>
      <a:lvl4pPr algn="l" defTabSz="342900" eaLnBrk="1" hangingPunct="1" indent="-342900" latinLnBrk="0" marL="1371600" rtl="0">
        <a:spcBef>
          <a:spcPct val="20000"/>
        </a:spcBef>
        <a:buFont typeface="Arial"/>
        <a:buChar char="–"/>
        <a:defRPr kern="1200" sz="2400">
          <a:solidFill>
            <a:schemeClr val="tx1"/>
          </a:solidFill>
          <a:latin typeface="+mn-lt"/>
          <a:ea typeface="+mn-ea"/>
          <a:cs typeface="+mn-cs"/>
        </a:defRPr>
      </a:lvl4pPr>
      <a:lvl5pPr algn="l" defTabSz="342900" eaLnBrk="1" hangingPunct="1" indent="-342900" latinLnBrk="0" marL="1714500" rtl="0">
        <a:spcBef>
          <a:spcPct val="20000"/>
        </a:spcBef>
        <a:buFont typeface="Arial"/>
        <a:buChar char="»"/>
        <a:defRPr kern="1200" sz="1500">
          <a:solidFill>
            <a:schemeClr val="tx1"/>
          </a:solidFill>
          <a:latin typeface="+mn-lt"/>
          <a:ea typeface="+mn-ea"/>
          <a:cs typeface="+mn-cs"/>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6.png" /></Relationships>
</file>

<file path=ppt/slides/_rels/slide10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43.jpg" /></Relationships>
</file>

<file path=ppt/slides/_rels/slide10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7.png"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8.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9.png" /></Relationships>
</file>

<file path=ppt/slides/_rels/slide1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0.png" /></Relationships>
</file>

<file path=ppt/slides/_rels/slide1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0.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3.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4.png"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5.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6.png" /></Relationships>
</file>

<file path=ppt/slides/_rels/slide2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7.png" /></Relationships>
</file>

<file path=ppt/slides/_rels/slide2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8.png" /></Relationships>
</file>

<file path=ppt/slides/_rels/slide2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32.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33.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3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jpeg" /></Relationships>
</file>

<file path=ppt/slides/_rels/slide3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0.jpg" /></Relationships>
</file>

<file path=ppt/slides/_rels/slide3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1.png" /></Relationships>
</file>

<file path=ppt/slides/_rels/slide3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2.png" /></Relationships>
</file>

<file path=ppt/slides/_rels/slide3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3.png" /></Relationships>
</file>

<file path=ppt/slides/_rels/slide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4.png" /></Relationships>
</file>

<file path=ppt/slides/_rels/slide46.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6.png" /><Relationship Id="rId2" Type="http://schemas.openxmlformats.org/officeDocument/2006/relationships/image" Target="../media/image25.png" /></Relationships>
</file>

<file path=ppt/slides/_rels/slide4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5.png" /></Relationships>
</file>

<file path=ppt/slides/_rels/slide5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7.png" /></Relationships>
</file>

<file path=ppt/slides/_rels/slide5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8.png" /></Relationships>
</file>

<file path=ppt/slides/_rels/slide5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9.png" /></Relationships>
</file>

<file path=ppt/slides/_rels/slide5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0.png" /></Relationships>
</file>

<file path=ppt/slides/_rels/slide5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1.png" /></Relationships>
</file>

<file path=ppt/slides/_rels/slide5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2.png" /></Relationships>
</file>

<file path=ppt/slides/_rels/slide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png" /></Relationships>
</file>

<file path=ppt/slides/_rels/slide6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3.png" /></Relationships>
</file>

<file path=ppt/slides/_rels/slide6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4.png" /></Relationships>
</file>

<file path=ppt/slides/_rels/slide6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36.png" /><Relationship Id="rId2" Type="http://schemas.openxmlformats.org/officeDocument/2006/relationships/image" Target="../media/image35.png" /></Relationships>
</file>

<file path=ppt/slides/_rels/slide6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7.jpg" /></Relationships>
</file>

<file path=ppt/slides/_rels/slide64.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8.jpg" /></Relationships>
</file>

<file path=ppt/slides/_rels/slide6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1.png" /></Relationships>
</file>

<file path=ppt/slides/_rels/slide6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9.png" /></Relationships>
</file>

<file path=ppt/slides/_rels/slide6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9.png" /></Relationships>
</file>

<file path=ppt/slides/_rels/slide6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9.png"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7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40.png" /></Relationships>
</file>

<file path=ppt/slides/_rels/slide7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42.png" /><Relationship Id="rId2" Type="http://schemas.openxmlformats.org/officeDocument/2006/relationships/image" Target="../media/image41.png" /></Relationships>
</file>

<file path=ppt/slides/_rels/slide7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4.png" /></Relationships>
</file>

<file path=ppt/slides/_rels/slide8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5.png" /></Relationships>
</file>

<file path=ppt/slides/_rels/slide8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7.png" /></Relationships>
</file>

<file path=ppt/slides/_rels/slide8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png" /></Relationships>
</file>

<file path=ppt/slides/_rels/slide9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9.xml.rels><?xml version="1.0" encoding="UTF-8"?><Relationships xmlns="http://schemas.openxmlformats.org/package/2006/relationships"><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pPr lvl="0" indent="0" marL="0">
              <a:buNone/>
            </a:pPr>
            <a:r>
              <a:rPr/>
              <a:t>T3 Cancer of the Esophagus and GE Junction</a:t>
            </a:r>
          </a:p>
        </p:txBody>
      </p:sp>
      <p:sp>
        <p:nvSpPr>
          <p:cNvPr id="3" name="Subtitle 2"/>
          <p:cNvSpPr>
            <a:spLocks noGrp="1"/>
          </p:cNvSpPr>
          <p:nvPr>
            <p:ph idx="1" type="subTitle"/>
          </p:nvPr>
        </p:nvSpPr>
        <p:spPr>
          <a:xfrm>
            <a:off x="1371600" y="2914650"/>
            <a:ext cx="6400800" cy="1314450"/>
          </a:xfrm>
        </p:spPr>
        <p:txBody>
          <a:bodyPr/>
          <a:lstStyle/>
          <a:p>
            <a:pPr lvl="0" indent="0" marL="0">
              <a:buNone/>
            </a:pPr>
            <a:br/>
            <a:b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N Stage</a:t>
            </a:r>
          </a:p>
        </p:txBody>
      </p:sp>
      <p:sp>
        <p:nvSpPr>
          <p:cNvPr id="3" name="Content Placeholder 2"/>
          <p:cNvSpPr>
            <a:spLocks noGrp="1"/>
          </p:cNvSpPr>
          <p:nvPr>
            <p:ph idx="1" sz="half"/>
          </p:nvPr>
        </p:nvSpPr>
        <p:spPr/>
        <p:txBody>
          <a:bodyPr/>
          <a:lstStyle/>
          <a:p>
            <a:pPr lvl="0" indent="0" marL="0">
              <a:buNone/>
            </a:pPr>
            <a:r>
              <a:rPr/>
              <a:t>Cancers are categorized by whether there is spread to the nodes.</a:t>
            </a:r>
          </a:p>
          <a:p>
            <a:pPr lvl="0"/>
            <a:r>
              <a:rPr b="1"/>
              <a:t>N0</a:t>
            </a:r>
            <a:r>
              <a:rPr/>
              <a:t> cancers have not spread to the nodes</a:t>
            </a:r>
          </a:p>
          <a:p>
            <a:pPr lvl="0"/>
            <a:r>
              <a:rPr b="1"/>
              <a:t>N1</a:t>
            </a:r>
            <a:r>
              <a:rPr/>
              <a:t> cancers have spread to the nodes.</a:t>
            </a:r>
          </a:p>
        </p:txBody>
      </p:sp>
      <p:pic>
        <p:nvPicPr>
          <p:cNvPr descr="https://deidt7p41jzcy.cloudfront.net/tumor_t3_nodes_labels.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Sleeping</a:t>
            </a:r>
          </a:p>
        </p:txBody>
      </p:sp>
      <p:sp>
        <p:nvSpPr>
          <p:cNvPr id="3" name="Content Placeholder 2"/>
          <p:cNvSpPr>
            <a:spLocks noGrp="1"/>
          </p:cNvSpPr>
          <p:nvPr>
            <p:ph idx="1" sz="half"/>
          </p:nvPr>
        </p:nvSpPr>
        <p:spPr/>
        <p:txBody>
          <a:bodyPr/>
          <a:lstStyle/>
          <a:p>
            <a:pPr lvl="0" indent="0" marL="0">
              <a:buNone/>
            </a:pPr>
            <a:r>
              <a:rPr/>
              <a:t>Reflux can occur the first few weeks/months after surgery</a:t>
            </a:r>
          </a:p>
          <a:p>
            <a:pPr lvl="0" indent="0" marL="0">
              <a:buNone/>
            </a:pPr>
            <a:r>
              <a:rPr/>
              <a:t>This improves over the first few months</a:t>
            </a:r>
          </a:p>
          <a:p>
            <a:pPr lvl="0" indent="0" marL="0">
              <a:buNone/>
            </a:pPr>
            <a:r>
              <a:rPr/>
              <a:t>A wedge pillow can be helpful for sleep</a:t>
            </a:r>
          </a:p>
        </p:txBody>
      </p:sp>
      <p:pic>
        <p:nvPicPr>
          <p:cNvPr descr="https://deidt7p41jzcy.cloudfront.net/wedge_pillow_comm.jpg" id="0" name="Picture 1"/>
          <p:cNvPicPr>
            <a:picLocks noGrp="1" noChangeAspect="1"/>
          </p:cNvPicPr>
          <p:nvPr/>
        </p:nvPicPr>
        <p:blipFill>
          <a:blip r:embed="rId2"/>
          <a:stretch>
            <a:fillRect/>
          </a:stretch>
        </p:blipFill>
        <p:spPr bwMode="auto">
          <a:xfrm>
            <a:off x="4864100" y="1193800"/>
            <a:ext cx="3733800" cy="3733800"/>
          </a:xfrm>
          <a:prstGeom prst="rect">
            <a:avLst/>
          </a:prstGeom>
          <a:noFill/>
          <a:ln w="9525">
            <a:noFill/>
            <a:headEnd/>
            <a:tailEnd/>
          </a:ln>
        </p:spPr>
      </p:pic>
    </p:spTree>
  </p:cSld>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Postoperative Visit</a:t>
            </a:r>
          </a:p>
        </p:txBody>
      </p:sp>
      <p:sp>
        <p:nvSpPr>
          <p:cNvPr id="3" name="Content Placeholder 2"/>
          <p:cNvSpPr>
            <a:spLocks noGrp="1"/>
          </p:cNvSpPr>
          <p:nvPr>
            <p:ph idx="1"/>
          </p:nvPr>
        </p:nvSpPr>
        <p:spPr/>
        <p:txBody>
          <a:bodyPr/>
          <a:lstStyle/>
          <a:p>
            <a:pPr lvl="0" indent="0" marL="0">
              <a:buNone/>
            </a:pPr>
            <a:r>
              <a:rPr/>
              <a:t>Check surgical site</a:t>
            </a:r>
          </a:p>
          <a:p>
            <a:pPr lvl="0"/>
            <a:r>
              <a:rPr/>
              <a:t>Remove staples (if needed)</a:t>
            </a:r>
          </a:p>
          <a:p>
            <a:pPr lvl="0" indent="0" marL="0">
              <a:buNone/>
            </a:pPr>
            <a:r>
              <a:rPr/>
              <a:t>Adjust medicines as needed</a:t>
            </a:r>
          </a:p>
          <a:p>
            <a:pPr lvl="0"/>
            <a:r>
              <a:rPr/>
              <a:t>Insulin (for diabetic patients on insulin)</a:t>
            </a:r>
          </a:p>
          <a:p>
            <a:pPr lvl="0"/>
            <a:r>
              <a:rPr/>
              <a:t>Reduce beta blocker medicines</a:t>
            </a:r>
          </a:p>
          <a:p>
            <a:pPr lvl="0" indent="0" marL="0">
              <a:buNone/>
            </a:pPr>
            <a:r>
              <a:rPr/>
              <a:t>Advance diet</a:t>
            </a:r>
          </a:p>
          <a:p>
            <a:pPr lvl="0" indent="0" marL="0">
              <a:buNone/>
            </a:pPr>
            <a:r>
              <a:rPr/>
              <a:t>Reduce tube feeds</a:t>
            </a:r>
          </a:p>
        </p:txBody>
      </p:sp>
    </p:spTree>
  </p:cSld>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After surgery</a:t>
            </a:r>
          </a:p>
        </p:txBody>
      </p:sp>
      <p:sp>
        <p:nvSpPr>
          <p:cNvPr id="3" name="Content Placeholder 2"/>
          <p:cNvSpPr>
            <a:spLocks noGrp="1"/>
          </p:cNvSpPr>
          <p:nvPr>
            <p:ph idx="1"/>
          </p:nvPr>
        </p:nvSpPr>
        <p:spPr/>
        <p:txBody>
          <a:bodyPr/>
          <a:lstStyle/>
          <a:p>
            <a:pPr lvl="0" indent="0" marL="0">
              <a:buNone/>
            </a:pPr>
            <a:r>
              <a:rPr/>
              <a:t>Wean off medicines added after surgery</a:t>
            </a:r>
          </a:p>
          <a:p>
            <a:pPr lvl="0"/>
            <a:r>
              <a:rPr/>
              <a:t>Pain medicines</a:t>
            </a:r>
          </a:p>
          <a:p>
            <a:pPr lvl="0"/>
            <a:r>
              <a:rPr/>
              <a:t>Beta-blockers</a:t>
            </a:r>
          </a:p>
          <a:p>
            <a:pPr lvl="0"/>
            <a:r>
              <a:rPr/>
              <a:t>Reglan and Remeron</a:t>
            </a:r>
          </a:p>
          <a:p>
            <a:pPr lvl="0" indent="0" marL="0">
              <a:buNone/>
            </a:pPr>
            <a:r>
              <a:rPr/>
              <a:t>Continue acid blockers for at least 1 year</a:t>
            </a:r>
          </a:p>
        </p:txBody>
      </p:sp>
    </p:spTree>
  </p:cSld>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Removal</a:t>
            </a:r>
          </a:p>
        </p:txBody>
      </p:sp>
      <p:sp>
        <p:nvSpPr>
          <p:cNvPr id="3" name="Content Placeholder 2"/>
          <p:cNvSpPr>
            <a:spLocks noGrp="1"/>
          </p:cNvSpPr>
          <p:nvPr>
            <p:ph idx="1"/>
          </p:nvPr>
        </p:nvSpPr>
        <p:spPr/>
        <p:txBody>
          <a:bodyPr/>
          <a:lstStyle/>
          <a:p>
            <a:pPr lvl="0" indent="0" marL="0">
              <a:buNone/>
            </a:pPr>
            <a:r>
              <a:rPr/>
              <a:t>Jejunostomy tube is removed in the office once you can take in enough nutrients by mouth</a:t>
            </a:r>
          </a:p>
          <a:p>
            <a:pPr lvl="0" indent="0" marL="0">
              <a:buNone/>
            </a:pPr>
            <a:r>
              <a:rPr/>
              <a:t>Removal usually around 8 weeks after surgery</a:t>
            </a:r>
          </a:p>
          <a:p>
            <a:pPr lvl="0" indent="0" marL="0">
              <a:buNone/>
            </a:pPr>
            <a:r>
              <a:rPr/>
              <a:t>May take 30 minutes and some local anesthetic to loosen up the tube for removal.</a:t>
            </a:r>
          </a:p>
        </p:txBody>
      </p:sp>
    </p:spTree>
  </p:cSld>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Nutritional Monitoring after Surgery</a:t>
            </a:r>
          </a:p>
        </p:txBody>
      </p:sp>
      <p:sp>
        <p:nvSpPr>
          <p:cNvPr id="3" name="Content Placeholder 2"/>
          <p:cNvSpPr>
            <a:spLocks noGrp="1"/>
          </p:cNvSpPr>
          <p:nvPr>
            <p:ph idx="1"/>
          </p:nvPr>
        </p:nvSpPr>
        <p:spPr/>
        <p:txBody>
          <a:bodyPr/>
          <a:lstStyle/>
          <a:p>
            <a:pPr lvl="0" indent="0" marL="0">
              <a:buNone/>
            </a:pPr>
            <a:r>
              <a:rPr/>
              <a:t>You may have difficulty absorbing some nutrients:</a:t>
            </a:r>
          </a:p>
          <a:p>
            <a:pPr lvl="0"/>
            <a:r>
              <a:rPr/>
              <a:t>Iron</a:t>
            </a:r>
          </a:p>
          <a:p>
            <a:pPr lvl="0"/>
            <a:r>
              <a:rPr/>
              <a:t>Vitamin B12</a:t>
            </a:r>
          </a:p>
          <a:p>
            <a:pPr lvl="0"/>
            <a:r>
              <a:rPr/>
              <a:t>Vitamin D</a:t>
            </a:r>
          </a:p>
        </p:txBody>
      </p:sp>
    </p:spTree>
  </p:cSld>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Nutritional Monitoring after Surgery</a:t>
            </a:r>
          </a:p>
        </p:txBody>
      </p:sp>
      <p:sp>
        <p:nvSpPr>
          <p:cNvPr id="3" name="Content Placeholder 2"/>
          <p:cNvSpPr>
            <a:spLocks noGrp="1"/>
          </p:cNvSpPr>
          <p:nvPr>
            <p:ph idx="1"/>
          </p:nvPr>
        </p:nvSpPr>
        <p:spPr/>
        <p:txBody>
          <a:bodyPr/>
          <a:lstStyle/>
          <a:p>
            <a:pPr lvl="0" indent="0" marL="0">
              <a:buNone/>
            </a:pPr>
            <a:r>
              <a:rPr/>
              <a:t>About 3 months after the jejunostomy tube is removed, we will check blood levels:</a:t>
            </a:r>
          </a:p>
          <a:p>
            <a:pPr lvl="0"/>
            <a:r>
              <a:rPr/>
              <a:t>Iron (ferritin)</a:t>
            </a:r>
          </a:p>
          <a:p>
            <a:pPr lvl="0"/>
            <a:r>
              <a:rPr/>
              <a:t>Vitamin B12</a:t>
            </a:r>
          </a:p>
          <a:p>
            <a:pPr lvl="0"/>
            <a:r>
              <a:rPr/>
              <a:t>Vitamin D</a:t>
            </a:r>
          </a:p>
        </p:txBody>
      </p:sp>
    </p:spTree>
  </p:cSld>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Nutritional Replacements after Surgery</a:t>
            </a:r>
          </a:p>
        </p:txBody>
      </p:sp>
      <p:sp>
        <p:nvSpPr>
          <p:cNvPr id="3" name="Content Placeholder 2"/>
          <p:cNvSpPr>
            <a:spLocks noGrp="1"/>
          </p:cNvSpPr>
          <p:nvPr>
            <p:ph idx="1"/>
          </p:nvPr>
        </p:nvSpPr>
        <p:spPr/>
        <p:txBody>
          <a:bodyPr/>
          <a:lstStyle/>
          <a:p>
            <a:pPr lvl="0" indent="0" marL="0">
              <a:buNone/>
            </a:pPr>
            <a:r>
              <a:rPr/>
              <a:t>Vitamin or iron replacements can be ordered by:</a:t>
            </a:r>
          </a:p>
          <a:p>
            <a:pPr lvl="0"/>
            <a:r>
              <a:rPr/>
              <a:t>Primary Care Provider (PCP)</a:t>
            </a:r>
          </a:p>
          <a:p>
            <a:pPr lvl="0"/>
            <a:r>
              <a:rPr/>
              <a:t>Medical Oncologist</a:t>
            </a:r>
          </a:p>
          <a:p>
            <a:pPr lvl="0"/>
            <a:r>
              <a:rPr/>
              <a:t>Surgeon</a:t>
            </a:r>
          </a:p>
          <a:p>
            <a:pPr lvl="0" indent="0" marL="0">
              <a:buNone/>
            </a:pPr>
            <a:r>
              <a:rPr/>
              <a:t>If levels are low</a:t>
            </a:r>
          </a:p>
          <a:p>
            <a:pPr lvl="0"/>
            <a:r>
              <a:rPr/>
              <a:t>Replacement</a:t>
            </a:r>
          </a:p>
          <a:p>
            <a:pPr lvl="0"/>
            <a:r>
              <a:rPr/>
              <a:t>Repeat testing in 3-6 months</a:t>
            </a:r>
          </a:p>
        </p:txBody>
      </p:sp>
    </p:spTree>
  </p:cSld>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Team Members - Physicians</a:t>
            </a:r>
          </a:p>
        </p:txBody>
      </p:sp>
      <p:sp>
        <p:nvSpPr>
          <p:cNvPr id="3" name="Content Placeholder 2"/>
          <p:cNvSpPr>
            <a:spLocks noGrp="1"/>
          </p:cNvSpPr>
          <p:nvPr>
            <p:ph idx="1"/>
          </p:nvPr>
        </p:nvSpPr>
        <p:spPr/>
        <p:txBody>
          <a:bodyPr/>
          <a:lstStyle/>
          <a:p>
            <a:pPr lvl="0" indent="0" marL="0">
              <a:buNone/>
            </a:pPr>
            <a:r>
              <a:rPr/>
              <a:t>Primary Care Provider</a:t>
            </a:r>
          </a:p>
          <a:p>
            <a:pPr lvl="0" indent="0" marL="0">
              <a:buNone/>
            </a:pPr>
            <a:r>
              <a:rPr/>
              <a:t>Gastroenterologist</a:t>
            </a:r>
          </a:p>
          <a:p>
            <a:pPr lvl="0" indent="0" marL="0">
              <a:buNone/>
            </a:pPr>
            <a:r>
              <a:rPr/>
              <a:t>Medical Oncologist (chemotherapy)</a:t>
            </a:r>
          </a:p>
          <a:p>
            <a:pPr lvl="0" indent="0" marL="0">
              <a:buNone/>
            </a:pPr>
            <a:r>
              <a:rPr/>
              <a:t>Radiation Oncologist (radiation)</a:t>
            </a:r>
          </a:p>
          <a:p>
            <a:pPr lvl="0" indent="0" marL="0">
              <a:buNone/>
            </a:pPr>
            <a:r>
              <a:rPr/>
              <a:t>Surgeons</a:t>
            </a:r>
          </a:p>
          <a:p>
            <a:pPr lvl="0"/>
            <a:r>
              <a:rPr/>
              <a:t>Jonathan Salo</a:t>
            </a:r>
          </a:p>
          <a:p>
            <a:pPr lvl="0"/>
            <a:r>
              <a:rPr/>
              <a:t>Jeffrey Hagen</a:t>
            </a:r>
          </a:p>
          <a:p>
            <a:pPr lvl="0"/>
            <a:r>
              <a:rPr/>
              <a:t>Michael Roach</a:t>
            </a:r>
          </a:p>
        </p:txBody>
      </p:sp>
    </p:spTree>
  </p:cSld>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Team Members - Support Staff</a:t>
            </a:r>
          </a:p>
        </p:txBody>
      </p:sp>
      <p:sp>
        <p:nvSpPr>
          <p:cNvPr id="3" name="Content Placeholder 2"/>
          <p:cNvSpPr>
            <a:spLocks noGrp="1"/>
          </p:cNvSpPr>
          <p:nvPr>
            <p:ph idx="1"/>
          </p:nvPr>
        </p:nvSpPr>
        <p:spPr/>
        <p:txBody>
          <a:bodyPr/>
          <a:lstStyle/>
          <a:p>
            <a:pPr lvl="0" indent="0" marL="0">
              <a:buNone/>
            </a:pPr>
            <a:r>
              <a:rPr/>
              <a:t>Dietitian - Liz Koch</a:t>
            </a:r>
          </a:p>
          <a:p>
            <a:pPr lvl="0" indent="0" marL="0">
              <a:buNone/>
            </a:pPr>
            <a:r>
              <a:rPr/>
              <a:t>Nurses - Brandon Galloway &amp; Kit Sluder &amp; Rebecca Wicks</a:t>
            </a:r>
          </a:p>
          <a:p>
            <a:pPr lvl="0" indent="0" marL="0">
              <a:buNone/>
            </a:pPr>
            <a:r>
              <a:rPr/>
              <a:t>Schedulers - Stacey Singleton &amp; Tony Bethea</a:t>
            </a:r>
          </a:p>
          <a:p>
            <a:pPr lvl="0" indent="0" marL="0">
              <a:buNone/>
            </a:pPr>
            <a:r>
              <a:rPr/>
              <a:t>Navigator - Laura Swift</a:t>
            </a:r>
          </a:p>
        </p:txBody>
      </p:sp>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 Stage</a:t>
            </a:r>
          </a:p>
        </p:txBody>
      </p:sp>
      <p:sp>
        <p:nvSpPr>
          <p:cNvPr id="3" name="Content Placeholder 2"/>
          <p:cNvSpPr>
            <a:spLocks noGrp="1"/>
          </p:cNvSpPr>
          <p:nvPr>
            <p:ph idx="1" sz="half"/>
          </p:nvPr>
        </p:nvSpPr>
        <p:spPr/>
        <p:txBody>
          <a:bodyPr/>
          <a:lstStyle/>
          <a:p>
            <a:pPr lvl="0" indent="0" marL="0">
              <a:buNone/>
            </a:pPr>
            <a:r>
              <a:rPr/>
              <a:t>Some cancers spread to other parts of the body</a:t>
            </a:r>
          </a:p>
          <a:p>
            <a:pPr lvl="0"/>
            <a:r>
              <a:rPr b="1"/>
              <a:t>M0</a:t>
            </a:r>
            <a:r>
              <a:rPr/>
              <a:t> cancers have not spread to other parts of the body</a:t>
            </a:r>
          </a:p>
          <a:p>
            <a:pPr lvl="0"/>
            <a:r>
              <a:rPr b="1"/>
              <a:t>M1</a:t>
            </a:r>
            <a:r>
              <a:rPr/>
              <a:t> cancers have spread lungs, liver, or bone</a:t>
            </a:r>
          </a:p>
        </p:txBody>
      </p:sp>
      <p:pic>
        <p:nvPicPr>
          <p:cNvPr descr="https://deidt7p41jzcy.cloudfront.net/Eso_M_Stage.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PET scan</a:t>
            </a:r>
          </a:p>
        </p:txBody>
      </p:sp>
      <p:sp>
        <p:nvSpPr>
          <p:cNvPr id="3" name="Content Placeholder 2"/>
          <p:cNvSpPr>
            <a:spLocks noGrp="1"/>
          </p:cNvSpPr>
          <p:nvPr>
            <p:ph idx="1" sz="half"/>
          </p:nvPr>
        </p:nvSpPr>
        <p:spPr/>
        <p:txBody>
          <a:bodyPr/>
          <a:lstStyle/>
          <a:p>
            <a:pPr lvl="0" indent="0" marL="0">
              <a:buNone/>
            </a:pPr>
            <a:r>
              <a:rPr/>
              <a:t>Similar to CT scan</a:t>
            </a:r>
          </a:p>
          <a:p>
            <a:pPr lvl="0"/>
            <a:r>
              <a:rPr/>
              <a:t>Tracer shows ‘hot spots’</a:t>
            </a:r>
          </a:p>
          <a:p>
            <a:pPr lvl="1"/>
            <a:r>
              <a:rPr/>
              <a:t>Cancer</a:t>
            </a:r>
          </a:p>
          <a:p>
            <a:pPr lvl="1"/>
            <a:r>
              <a:rPr/>
              <a:t>Inflammation or infection</a:t>
            </a:r>
          </a:p>
          <a:p>
            <a:pPr lvl="1"/>
            <a:r>
              <a:rPr/>
              <a:t>Normal organs (heart)</a:t>
            </a:r>
          </a:p>
        </p:txBody>
      </p:sp>
      <p:pic>
        <p:nvPicPr>
          <p:cNvPr descr="https://deidt7p41jzcy.cloudfront.net/PetImage.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Endoscopic Ultrasound</a:t>
            </a:r>
          </a:p>
        </p:txBody>
      </p:sp>
      <p:sp>
        <p:nvSpPr>
          <p:cNvPr id="3" name="Content Placeholder 2"/>
          <p:cNvSpPr>
            <a:spLocks noGrp="1"/>
          </p:cNvSpPr>
          <p:nvPr>
            <p:ph idx="1" sz="half"/>
          </p:nvPr>
        </p:nvSpPr>
        <p:spPr/>
        <p:txBody>
          <a:bodyPr/>
          <a:lstStyle/>
          <a:p>
            <a:pPr lvl="0"/>
            <a:r>
              <a:rPr/>
              <a:t>Similar to upper endoscopy (EGD)</a:t>
            </a:r>
          </a:p>
          <a:p>
            <a:pPr lvl="0"/>
            <a:r>
              <a:rPr/>
              <a:t>Ultrasound in scope</a:t>
            </a:r>
          </a:p>
          <a:p>
            <a:pPr lvl="0"/>
            <a:r>
              <a:rPr/>
              <a:t>Evaluates T stage</a:t>
            </a:r>
          </a:p>
        </p:txBody>
      </p:sp>
      <p:pic>
        <p:nvPicPr>
          <p:cNvPr descr="https://deidt7p41jzcy.cloudfront.net/EUSArtboard.png" id="0" name="Picture 1"/>
          <p:cNvPicPr>
            <a:picLocks noGrp="1" noChangeAspect="1"/>
          </p:cNvPicPr>
          <p:nvPr/>
        </p:nvPicPr>
        <p:blipFill>
          <a:blip r:embed="rId2"/>
          <a:stretch>
            <a:fillRect/>
          </a:stretch>
        </p:blipFill>
        <p:spPr bwMode="auto">
          <a:xfrm>
            <a:off x="4902200" y="1193800"/>
            <a:ext cx="3644900" cy="3733800"/>
          </a:xfrm>
          <a:prstGeom prst="rect">
            <a:avLst/>
          </a:prstGeom>
          <a:noFill/>
          <a:ln w="9525">
            <a:noFill/>
            <a:headEnd/>
            <a:tailEnd/>
          </a:ln>
        </p:spPr>
      </p:pic>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Laparoscopy</a:t>
            </a:r>
          </a:p>
        </p:txBody>
      </p:sp>
      <p:sp>
        <p:nvSpPr>
          <p:cNvPr id="3" name="Content Placeholder 2"/>
          <p:cNvSpPr>
            <a:spLocks noGrp="1"/>
          </p:cNvSpPr>
          <p:nvPr>
            <p:ph idx="1" sz="half"/>
          </p:nvPr>
        </p:nvSpPr>
        <p:spPr/>
        <p:txBody>
          <a:bodyPr/>
          <a:lstStyle/>
          <a:p>
            <a:pPr lvl="0"/>
            <a:r>
              <a:rPr/>
              <a:t>Some stomach cancers can spread inside the abdomen</a:t>
            </a:r>
          </a:p>
          <a:p>
            <a:pPr lvl="0"/>
            <a:r>
              <a:rPr/>
              <a:t>Areas of spread can be very small (grain of rice)</a:t>
            </a:r>
          </a:p>
          <a:p>
            <a:pPr lvl="0"/>
            <a:r>
              <a:rPr/>
              <a:t>Laparoscopy can detect spread inside the abdomen</a:t>
            </a:r>
          </a:p>
        </p:txBody>
      </p:sp>
      <p:pic>
        <p:nvPicPr>
          <p:cNvPr descr="https://deidt7p41jzcy.cloudfront.net/Eso_Laparoscopy.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Laparoscopy</a:t>
            </a:r>
          </a:p>
        </p:txBody>
      </p:sp>
      <p:sp>
        <p:nvSpPr>
          <p:cNvPr id="3" name="Content Placeholder 2"/>
          <p:cNvSpPr>
            <a:spLocks noGrp="1"/>
          </p:cNvSpPr>
          <p:nvPr>
            <p:ph idx="1" sz="half"/>
          </p:nvPr>
        </p:nvSpPr>
        <p:spPr/>
        <p:txBody>
          <a:bodyPr/>
          <a:lstStyle/>
          <a:p>
            <a:pPr lvl="0"/>
            <a:r>
              <a:rPr/>
              <a:t>General anesthetic</a:t>
            </a:r>
          </a:p>
          <a:p>
            <a:pPr lvl="0"/>
            <a:r>
              <a:rPr/>
              <a:t>Several 1/4” incisions</a:t>
            </a:r>
          </a:p>
          <a:p>
            <a:pPr lvl="0"/>
            <a:r>
              <a:rPr/>
              <a:t>Telescope examines the abdomen</a:t>
            </a:r>
          </a:p>
          <a:p>
            <a:pPr lvl="0"/>
            <a:r>
              <a:rPr/>
              <a:t>Biopsies can be performed.</a:t>
            </a:r>
          </a:p>
        </p:txBody>
      </p:sp>
      <p:pic>
        <p:nvPicPr>
          <p:cNvPr descr="https://deidt7p41jzcy.cloudfront.net/Eso_Laparoscopy.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Treatment Plan</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Superficial (T1)</a:t>
                </a:r>
              </a:p>
              <a:p>
                <a:pPr lvl="0"/>
                <a:r>
                  <a:rPr/>
                  <a:t>Endoscopic Therapy</a:t>
                </a:r>
              </a:p>
              <a:p>
                <a:pPr lvl="0" indent="0" marL="0">
                  <a:buNone/>
                </a:pPr>
                <a:r>
                  <a:rPr/>
                  <a:t>Localized (T1b/T2)</a:t>
                </a:r>
              </a:p>
              <a:p>
                <a:pPr lvl="0"/>
                <a:r>
                  <a:rPr/>
                  <a:t>Surgery (esophagectomy)</a:t>
                </a:r>
              </a:p>
              <a:p>
                <a:pPr lvl="0" indent="0" marL="0">
                  <a:buNone/>
                </a:pPr>
                <a:r>
                  <a:rPr/>
                  <a:t>Locally-advanced (T3M0)</a:t>
                </a:r>
              </a:p>
              <a:p>
                <a:pPr lvl="0"/>
                <a:r>
                  <a:rPr/>
                  <a:t>Chemo</a:t>
                </a:r>
                <a14:m>
                  <m:oMath xmlns:m="http://schemas.openxmlformats.org/officeDocument/2006/math">
                    <m:r>
                      <m:rPr>
                        <m:sty m:val="p"/>
                      </m:rPr>
                      <m:t>±</m:t>
                    </m:r>
                  </m:oMath>
                </a14:m>
                <a:r>
                  <a:rPr/>
                  <a:t>Radiation </a:t>
                </a:r>
                <a14:m>
                  <m:oMath xmlns:m="http://schemas.openxmlformats.org/officeDocument/2006/math">
                    <m:r>
                      <m:rPr>
                        <m:sty m:val="p"/>
                      </m:rPr>
                      <m:t>→</m:t>
                    </m:r>
                  </m:oMath>
                </a14:m>
                <a:r>
                  <a:rPr/>
                  <a:t>Surgery</a:t>
                </a:r>
              </a:p>
              <a:p>
                <a:pPr lvl="0" indent="0" marL="0">
                  <a:buNone/>
                </a:pPr>
                <a:r>
                  <a:rPr/>
                  <a:t>Metastatic (M1)</a:t>
                </a:r>
              </a:p>
              <a:p>
                <a:pPr lvl="0"/>
                <a:r>
                  <a:rPr/>
                  <a:t>Chemotherapy</a:t>
                </a:r>
              </a:p>
            </p:txBody>
          </p:sp>
        </mc:Choice>
      </mc:AlternateContent>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Patients with locally-advanced esophageal cancer often have localized spread of cancer cells in the surrounding area</a:t>
            </a:r>
          </a:p>
        </p:txBody>
      </p:sp>
      <p:pic>
        <p:nvPicPr>
          <p:cNvPr descr="https://deidt7p41jzcy.cloudfront.net/Eso_tumor_100_1600.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If locally-advanced cancers are treated with surgery alone…</a:t>
            </a:r>
          </a:p>
        </p:txBody>
      </p:sp>
      <p:pic>
        <p:nvPicPr>
          <p:cNvPr descr="https://deidt7p41jzcy.cloudfront.net/Eso_tumor100_resection_intra.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If locally-advanced cancers are treated with surgery alone…</a:t>
            </a:r>
          </a:p>
          <a:p>
            <a:pPr lvl="0" indent="0" marL="0">
              <a:buNone/>
            </a:pPr>
            <a:r>
              <a:rPr/>
              <a:t>There is a risk that cancer cells can be left behind</a:t>
            </a:r>
          </a:p>
        </p:txBody>
      </p:sp>
      <p:pic>
        <p:nvPicPr>
          <p:cNvPr descr="https://deidt7p41jzcy.cloudfront.net/Eso_tumor100_resection_post.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Anatomy</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indent="0" marL="0">
                  <a:buNone/>
                </a:pPr>
                <a:r>
                  <a:rPr/>
                  <a:t>Food moves from the throat</a:t>
                </a:r>
              </a:p>
              <a:p>
                <a:pPr lvl="0" indent="0" marL="0">
                  <a:buNone/>
                </a:pPr>
                <a14:m>
                  <m:oMath xmlns:m="http://schemas.openxmlformats.org/officeDocument/2006/math">
                    <m:r>
                      <m:rPr>
                        <m:sty m:val="p"/>
                      </m:rPr>
                      <m:t>→</m:t>
                    </m:r>
                  </m:oMath>
                </a14:m>
                <a:r>
                  <a:rPr/>
                  <a:t> esophagus</a:t>
                </a:r>
              </a:p>
              <a:p>
                <a:pPr lvl="0" indent="0" marL="0">
                  <a:buNone/>
                </a:pPr>
                <a14:m>
                  <m:oMath xmlns:m="http://schemas.openxmlformats.org/officeDocument/2006/math">
                    <m:r>
                      <m:rPr>
                        <m:sty m:val="p"/>
                      </m:rPr>
                      <m:t>→</m:t>
                    </m:r>
                  </m:oMath>
                </a14:m>
                <a:r>
                  <a:rPr/>
                  <a:t> stomach</a:t>
                </a:r>
              </a:p>
              <a:p>
                <a:pPr lvl="0" indent="0" marL="0">
                  <a:buNone/>
                </a:pPr>
                <a14:m>
                  <m:oMath xmlns:m="http://schemas.openxmlformats.org/officeDocument/2006/math">
                    <m:r>
                      <m:rPr>
                        <m:sty m:val="p"/>
                      </m:rPr>
                      <m:t>→</m:t>
                    </m:r>
                  </m:oMath>
                </a14:m>
                <a:r>
                  <a:rPr/>
                  <a:t> small bowel (jejunum)</a:t>
                </a:r>
              </a:p>
            </p:txBody>
          </p:sp>
        </mc:Choice>
      </mc:AlternateContent>
      <p:pic>
        <p:nvPicPr>
          <p:cNvPr descr="https://deidt7p41jzcy.cloudfront.net/Eso_Anatomy_Labels.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Preoperative Therapy</a:t>
            </a:r>
          </a:p>
        </p:txBody>
      </p:sp>
      <p:sp>
        <p:nvSpPr>
          <p:cNvPr id="3" name="Content Placeholder 2"/>
          <p:cNvSpPr>
            <a:spLocks noGrp="1"/>
          </p:cNvSpPr>
          <p:nvPr>
            <p:ph idx="1" sz="half"/>
          </p:nvPr>
        </p:nvSpPr>
        <p:spPr/>
        <p:txBody>
          <a:bodyPr/>
          <a:lstStyle/>
          <a:p>
            <a:pPr lvl="0" indent="0" marL="0">
              <a:buNone/>
            </a:pPr>
            <a:r>
              <a:rPr/>
              <a:t>It is helpful to start with therapy </a:t>
            </a:r>
            <a:r>
              <a:rPr i="1"/>
              <a:t>before</a:t>
            </a:r>
            <a:r>
              <a:rPr/>
              <a:t> surgery that will shrink the cancer.</a:t>
            </a:r>
          </a:p>
        </p:txBody>
      </p:sp>
      <p:pic>
        <p:nvPicPr>
          <p:cNvPr descr="https://deidt7p41jzcy.cloudfront.net/Eso_tumor_100_1600.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Preoperative Therapy</a:t>
            </a:r>
          </a:p>
        </p:txBody>
      </p:sp>
      <p:sp>
        <p:nvSpPr>
          <p:cNvPr id="3" name="Content Placeholder 2"/>
          <p:cNvSpPr>
            <a:spLocks noGrp="1"/>
          </p:cNvSpPr>
          <p:nvPr>
            <p:ph idx="1" sz="half"/>
          </p:nvPr>
        </p:nvSpPr>
        <p:spPr/>
        <p:txBody>
          <a:bodyPr/>
          <a:lstStyle/>
          <a:p>
            <a:pPr lvl="0" indent="0" marL="0">
              <a:buNone/>
            </a:pPr>
            <a:r>
              <a:rPr/>
              <a:t>It is helpful to start with therapy </a:t>
            </a:r>
            <a:r>
              <a:rPr i="1"/>
              <a:t>before</a:t>
            </a:r>
            <a:r>
              <a:rPr/>
              <a:t> surgery that will shrink the cancer.</a:t>
            </a:r>
          </a:p>
        </p:txBody>
      </p:sp>
      <p:pic>
        <p:nvPicPr>
          <p:cNvPr descr="https://deidt7p41jzcy.cloudfront.net/Eso_tumor40_1600.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Preoperative Therapy</a:t>
            </a:r>
          </a:p>
        </p:txBody>
      </p:sp>
      <p:sp>
        <p:nvSpPr>
          <p:cNvPr id="3" name="Content Placeholder 2"/>
          <p:cNvSpPr>
            <a:spLocks noGrp="1"/>
          </p:cNvSpPr>
          <p:nvPr>
            <p:ph idx="1" sz="half"/>
          </p:nvPr>
        </p:nvSpPr>
        <p:spPr/>
        <p:txBody>
          <a:bodyPr/>
          <a:lstStyle/>
          <a:p>
            <a:pPr lvl="0" indent="0" marL="0">
              <a:buNone/>
            </a:pPr>
            <a:r>
              <a:rPr/>
              <a:t>It is helpful to start with therapy </a:t>
            </a:r>
            <a:r>
              <a:rPr i="1"/>
              <a:t>before</a:t>
            </a:r>
            <a:r>
              <a:rPr/>
              <a:t> surgery that will shrink the cancer.</a:t>
            </a:r>
          </a:p>
        </p:txBody>
      </p:sp>
      <p:pic>
        <p:nvPicPr>
          <p:cNvPr descr="https://deidt7p41jzcy.cloudfront.net/Eso_Tumor_00_1600.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Surgery after Preoperative Therapy</a:t>
            </a:r>
          </a:p>
        </p:txBody>
      </p:sp>
      <p:sp>
        <p:nvSpPr>
          <p:cNvPr id="3" name="Content Placeholder 2"/>
          <p:cNvSpPr>
            <a:spLocks noGrp="1"/>
          </p:cNvSpPr>
          <p:nvPr>
            <p:ph idx="1" sz="half"/>
          </p:nvPr>
        </p:nvSpPr>
        <p:spPr/>
        <p:txBody>
          <a:bodyPr/>
          <a:lstStyle/>
          <a:p>
            <a:pPr lvl="0" indent="0" marL="0">
              <a:buNone/>
            </a:pPr>
            <a:r>
              <a:rPr/>
              <a:t>When surgery is then performed…</a:t>
            </a:r>
          </a:p>
        </p:txBody>
      </p:sp>
      <p:pic>
        <p:nvPicPr>
          <p:cNvPr descr="https://deidt7p41jzcy.cloudfront.net/Eso_tumor00_resection1_1600.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Preoperative Therapy</a:t>
            </a:r>
          </a:p>
        </p:txBody>
      </p:sp>
      <p:sp>
        <p:nvSpPr>
          <p:cNvPr id="3" name="Content Placeholder 2"/>
          <p:cNvSpPr>
            <a:spLocks noGrp="1"/>
          </p:cNvSpPr>
          <p:nvPr>
            <p:ph idx="1" sz="half"/>
          </p:nvPr>
        </p:nvSpPr>
        <p:spPr/>
        <p:txBody>
          <a:bodyPr/>
          <a:lstStyle/>
          <a:p>
            <a:pPr lvl="0" indent="0" marL="0">
              <a:buNone/>
            </a:pPr>
            <a:r>
              <a:rPr/>
              <a:t>When surgery is then performed…</a:t>
            </a:r>
          </a:p>
          <a:p>
            <a:pPr lvl="0" indent="0" marL="0">
              <a:buNone/>
            </a:pPr>
            <a:r>
              <a:rPr/>
              <a:t>The risk of cancer recurrence is minimized</a:t>
            </a:r>
          </a:p>
        </p:txBody>
      </p:sp>
      <p:pic>
        <p:nvPicPr>
          <p:cNvPr descr="https://deidt7p41jzcy.cloudfront.net/Eso_tumor00_resection2_1600.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Preoperative Therapy</a:t>
            </a:r>
          </a:p>
        </p:txBody>
      </p:sp>
      <p:sp>
        <p:nvSpPr>
          <p:cNvPr id="3" name="Content Placeholder 2"/>
          <p:cNvSpPr>
            <a:spLocks noGrp="1"/>
          </p:cNvSpPr>
          <p:nvPr>
            <p:ph idx="1" sz="half"/>
          </p:nvPr>
        </p:nvSpPr>
        <p:spPr/>
        <p:txBody>
          <a:bodyPr/>
          <a:lstStyle/>
          <a:p>
            <a:pPr lvl="0" indent="0" marL="0">
              <a:buNone/>
            </a:pPr>
            <a:r>
              <a:rPr/>
              <a:t>When surgery is then performed…</a:t>
            </a:r>
          </a:p>
          <a:p>
            <a:pPr lvl="0" indent="0" marL="0">
              <a:buNone/>
            </a:pPr>
            <a:r>
              <a:rPr/>
              <a:t>The risk of cancer recurrence is minimized</a:t>
            </a:r>
          </a:p>
        </p:txBody>
      </p:sp>
      <p:pic>
        <p:nvPicPr>
          <p:cNvPr descr="https://deidt7p41jzcy.cloudfront.net/ivor_lewis_simple2_900.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CROSS Trial</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363 patients with esophageal cancer studied</a:t>
                </a:r>
              </a:p>
              <a:p>
                <a:pPr lvl="0" indent="0" marL="0">
                  <a:buNone/>
                </a:pPr>
                <a:r>
                  <a:rPr/>
                  <a:t>Patients were treated in two groups:</a:t>
                </a:r>
              </a:p>
              <a:p>
                <a:pPr lvl="0" indent="0" marL="0">
                  <a:buNone/>
                </a:pPr>
                <a:r>
                  <a:rPr b="1"/>
                  <a:t>Surgery Alone</a:t>
                </a:r>
              </a:p>
              <a:p>
                <a:pPr lvl="0" indent="0" marL="0">
                  <a:buNone/>
                </a:pPr>
                <a:r>
                  <a:rPr/>
                  <a:t>vs</a:t>
                </a:r>
              </a:p>
              <a:p>
                <a:pPr lvl="0" indent="0" marL="0">
                  <a:buNone/>
                </a:pPr>
                <a:r>
                  <a:rPr b="1"/>
                  <a:t>Chemo + Radiation</a:t>
                </a:r>
                <a:r>
                  <a:rPr/>
                  <a:t> </a:t>
                </a:r>
                <a14:m>
                  <m:oMath xmlns:m="http://schemas.openxmlformats.org/officeDocument/2006/math">
                    <m:r>
                      <m:rPr>
                        <m:sty m:val="p"/>
                      </m:rPr>
                      <m:t>→</m:t>
                    </m:r>
                  </m:oMath>
                </a14:m>
                <a:r>
                  <a:rPr/>
                  <a:t> Surgery</a:t>
                </a:r>
              </a:p>
            </p:txBody>
          </p:sp>
        </mc:Choice>
      </mc:AlternateContent>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CROSS Trial</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363 patients with esophageal cancer studied</a:t>
                </a:r>
              </a:p>
              <a:p>
                <a:pPr lvl="0" indent="0" marL="0">
                  <a:buNone/>
                </a:pPr>
                <a:r>
                  <a:rPr/>
                  <a:t>Chemotherapy + radiation together over 6 wks</a:t>
                </a:r>
              </a:p>
              <a:p>
                <a:pPr lvl="0" indent="0" marL="0">
                  <a:buNone/>
                </a:pPr>
                <a:r>
                  <a:rPr b="1"/>
                  <a:t>Surgery Alone</a:t>
                </a:r>
              </a:p>
              <a:p>
                <a:pPr lvl="0" indent="0" marL="0">
                  <a:buNone/>
                </a:pPr>
                <a:r>
                  <a:rPr/>
                  <a:t>vs</a:t>
                </a:r>
              </a:p>
              <a:p>
                <a:pPr lvl="0" indent="0" marL="0">
                  <a:buNone/>
                </a:pPr>
                <a:r>
                  <a:rPr b="1"/>
                  <a:t>Chemo + Radiation</a:t>
                </a:r>
                <a14:m>
                  <m:oMath xmlns:m="http://schemas.openxmlformats.org/officeDocument/2006/math">
                    <m:r>
                      <m:rPr>
                        <m:sty m:val="p"/>
                      </m:rPr>
                      <m:t>→</m:t>
                    </m:r>
                  </m:oMath>
                </a14:m>
                <a:r>
                  <a:rPr/>
                  <a:t>Surgery </a:t>
                </a:r>
                <a14:m>
                  <m:oMath xmlns:m="http://schemas.openxmlformats.org/officeDocument/2006/math">
                    <m:r>
                      <m:rPr>
                        <m:sty m:val="p"/>
                      </m:rPr>
                      <m:t>⇒</m:t>
                    </m:r>
                  </m:oMath>
                </a14:m>
                <a:r>
                  <a:rPr/>
                  <a:t> Longer Survival</a:t>
                </a:r>
              </a:p>
            </p:txBody>
          </p:sp>
        </mc:Choice>
      </mc:AlternateContent>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 + Radiation CROSS Trial</a:t>
            </a:r>
          </a:p>
        </p:txBody>
      </p:sp>
      <p:sp>
        <p:nvSpPr>
          <p:cNvPr id="3" name="Content Placeholder 2"/>
          <p:cNvSpPr>
            <a:spLocks noGrp="1"/>
          </p:cNvSpPr>
          <p:nvPr>
            <p:ph idx="1"/>
          </p:nvPr>
        </p:nvSpPr>
        <p:spPr/>
        <p:txBody>
          <a:bodyPr/>
          <a:lstStyle/>
          <a:p>
            <a:pPr lvl="0" indent="0" marL="0">
              <a:buNone/>
            </a:pPr>
            <a:r>
              <a:rPr/>
              <a:t>Typical schedule for chemotherapy + radiation:</a:t>
            </a:r>
          </a:p>
          <a:p>
            <a:pPr lvl="0"/>
            <a:r>
              <a:rPr/>
              <a:t>Chemotherapy once per week for six weeks</a:t>
            </a:r>
          </a:p>
          <a:p>
            <a:pPr lvl="0"/>
            <a:r>
              <a:rPr/>
              <a:t>Radiation five days per week for six weeks (28)</a:t>
            </a:r>
          </a:p>
          <a:p>
            <a:pPr lvl="0"/>
            <a:r>
              <a:rPr/>
              <a:t>PET scan (or CT) 4 weeks after the end of radiation</a:t>
            </a:r>
          </a:p>
          <a:p>
            <a:pPr lvl="0"/>
            <a:r>
              <a:rPr/>
              <a:t>Surgery 8 weeks after the end of radiation</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 + Radiation - Side Effects</a:t>
            </a:r>
          </a:p>
        </p:txBody>
      </p:sp>
      <p:sp>
        <p:nvSpPr>
          <p:cNvPr id="3" name="Content Placeholder 2"/>
          <p:cNvSpPr>
            <a:spLocks noGrp="1"/>
          </p:cNvSpPr>
          <p:nvPr>
            <p:ph idx="1"/>
          </p:nvPr>
        </p:nvSpPr>
        <p:spPr/>
        <p:txBody>
          <a:bodyPr/>
          <a:lstStyle/>
          <a:p>
            <a:pPr lvl="0" indent="0" marL="0">
              <a:buNone/>
            </a:pPr>
            <a:r>
              <a:rPr/>
              <a:t>Kills cancer cells in the esophagus and lymph nodes</a:t>
            </a:r>
          </a:p>
          <a:p>
            <a:pPr lvl="0" indent="0" marL="0">
              <a:buNone/>
            </a:pPr>
            <a:r>
              <a:rPr/>
              <a:t>Can also irritate the lining of the esophagus.</a:t>
            </a:r>
          </a:p>
          <a:p>
            <a:pPr lvl="0" indent="0" marL="0">
              <a:buNone/>
            </a:pPr>
            <a:r>
              <a:rPr/>
              <a:t>Swallowing can be difficult the last 2 weeks.</a:t>
            </a:r>
          </a:p>
          <a:p>
            <a:pPr lvl="0" indent="0" marL="0">
              <a:buNone/>
            </a:pPr>
            <a:r>
              <a:rPr/>
              <a:t>Feeding tube may be needed for hydration/nutrition.</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Types of Esophageal Cancer</a:t>
            </a:r>
          </a:p>
        </p:txBody>
      </p:sp>
      <p:sp>
        <p:nvSpPr>
          <p:cNvPr id="3" name="Content Placeholder 2"/>
          <p:cNvSpPr>
            <a:spLocks noGrp="1"/>
          </p:cNvSpPr>
          <p:nvPr>
            <p:ph idx="1"/>
          </p:nvPr>
        </p:nvSpPr>
        <p:spPr/>
        <p:txBody>
          <a:bodyPr/>
          <a:lstStyle/>
          <a:p>
            <a:pPr lvl="0" indent="0" marL="0">
              <a:buNone/>
            </a:pPr>
            <a:r>
              <a:rPr/>
              <a:t>There are two common types of esophageal cancer</a:t>
            </a:r>
          </a:p>
          <a:p>
            <a:pPr lvl="0"/>
            <a:r>
              <a:rPr/>
              <a:t>Adenocarcinoma</a:t>
            </a:r>
          </a:p>
          <a:p>
            <a:pPr lvl="0"/>
            <a:r>
              <a:rPr/>
              <a:t>Squamous Cell Carcinoma</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Locally-advanced Adenocarcinoma</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“Sandwich” chemotherapy before + after surgery:</a:t>
                </a:r>
              </a:p>
              <a:p>
                <a:pPr lvl="0" indent="0" marL="0">
                  <a:buNone/>
                </a:pPr>
                <a:r>
                  <a:rPr/>
                  <a:t>Chemo (8 wks) </a:t>
                </a:r>
                <a14:m>
                  <m:oMath xmlns:m="http://schemas.openxmlformats.org/officeDocument/2006/math">
                    <m:r>
                      <m:rPr>
                        <m:sty m:val="p"/>
                      </m:rPr>
                      <m:t>→</m:t>
                    </m:r>
                  </m:oMath>
                </a14:m>
                <a:r>
                  <a:rPr/>
                  <a:t> Surgery </a:t>
                </a:r>
                <a14:m>
                  <m:oMath xmlns:m="http://schemas.openxmlformats.org/officeDocument/2006/math">
                    <m:r>
                      <m:rPr>
                        <m:sty m:val="p"/>
                      </m:rPr>
                      <m:t>→</m:t>
                    </m:r>
                  </m:oMath>
                </a14:m>
                <a:r>
                  <a:rPr/>
                  <a:t> Chemo (8 wks)</a:t>
                </a:r>
              </a:p>
              <a:p>
                <a:pPr lvl="0" indent="0" marL="0">
                  <a:buNone/>
                </a:pPr>
                <a:r>
                  <a:rPr/>
                  <a:t>Two different drug combinations:</a:t>
                </a:r>
              </a:p>
              <a:p>
                <a:pPr lvl="0"/>
                <a:r>
                  <a:rPr/>
                  <a:t>FLOT (more effective)</a:t>
                </a:r>
              </a:p>
              <a:p>
                <a:pPr lvl="0"/>
                <a:r>
                  <a:rPr/>
                  <a:t>FOLFOX (better tolerated)</a:t>
                </a:r>
              </a:p>
            </p:txBody>
          </p:sp>
        </mc:Choice>
      </mc:AlternateContent>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“Sandwich” Chemotherapy Drugs</a:t>
            </a:r>
          </a:p>
        </p:txBody>
      </p:sp>
      <p:sp>
        <p:nvSpPr>
          <p:cNvPr id="3" name="Content Placeholder 2"/>
          <p:cNvSpPr>
            <a:spLocks noGrp="1"/>
          </p:cNvSpPr>
          <p:nvPr>
            <p:ph idx="1" sz="half"/>
          </p:nvPr>
        </p:nvSpPr>
        <p:spPr/>
        <p:txBody>
          <a:bodyPr/>
          <a:lstStyle/>
          <a:p>
            <a:pPr lvl="0" indent="0" marL="0">
              <a:buNone/>
            </a:pPr>
            <a:r>
              <a:rPr b="1"/>
              <a:t>FLOT</a:t>
            </a:r>
          </a:p>
          <a:p>
            <a:pPr lvl="0"/>
            <a:r>
              <a:rPr/>
              <a:t>5-FU</a:t>
            </a:r>
          </a:p>
          <a:p>
            <a:pPr lvl="0"/>
            <a:r>
              <a:rPr/>
              <a:t>Leucovorion</a:t>
            </a:r>
          </a:p>
          <a:p>
            <a:pPr lvl="0"/>
            <a:r>
              <a:rPr/>
              <a:t>Oxaliplatin</a:t>
            </a:r>
          </a:p>
          <a:p>
            <a:pPr lvl="0"/>
            <a:r>
              <a:rPr/>
              <a:t>Taxotere</a:t>
            </a:r>
          </a:p>
        </p:txBody>
      </p:sp>
      <p:sp>
        <p:nvSpPr>
          <p:cNvPr id="4" name="Content Placeholder 3"/>
          <p:cNvSpPr>
            <a:spLocks noGrp="1"/>
          </p:cNvSpPr>
          <p:nvPr>
            <p:ph idx="2" sz="half"/>
          </p:nvPr>
        </p:nvSpPr>
        <p:spPr/>
        <p:txBody>
          <a:bodyPr/>
          <a:lstStyle/>
          <a:p>
            <a:pPr lvl="0" indent="0" marL="0">
              <a:buNone/>
            </a:pPr>
            <a:r>
              <a:rPr b="1"/>
              <a:t>FOLFOX</a:t>
            </a:r>
          </a:p>
          <a:p>
            <a:pPr lvl="0"/>
            <a:r>
              <a:rPr/>
              <a:t>5-FU</a:t>
            </a:r>
          </a:p>
          <a:p>
            <a:pPr lvl="0"/>
            <a:r>
              <a:rPr/>
              <a:t>Leucovorin</a:t>
            </a:r>
          </a:p>
          <a:p>
            <a:pPr lvl="0"/>
            <a:r>
              <a:rPr/>
              <a:t>Oxaliplatin</a:t>
            </a:r>
          </a:p>
        </p:txBody>
      </p:sp>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Adenocarcinoma Treatment Options</a:t>
            </a:r>
          </a:p>
        </p:txBody>
      </p:sp>
      <p:sp>
        <p:nvSpPr>
          <p:cNvPr id="3" name="Content Placeholder 2"/>
          <p:cNvSpPr>
            <a:spLocks noGrp="1"/>
          </p:cNvSpPr>
          <p:nvPr>
            <p:ph idx="1" sz="half"/>
          </p:nvPr>
        </p:nvSpPr>
        <p:spPr/>
        <p:txBody>
          <a:bodyPr/>
          <a:lstStyle/>
          <a:p>
            <a:pPr lvl="0" indent="0" marL="0">
              <a:buNone/>
            </a:pPr>
            <a:r>
              <a:rPr b="1"/>
              <a:t>Chemo + Radiation</a:t>
            </a:r>
          </a:p>
          <a:p>
            <a:pPr lvl="0"/>
            <a:r>
              <a:rPr/>
              <a:t>Chemo+Radiation (6 wks)</a:t>
            </a:r>
          </a:p>
          <a:p>
            <a:pPr lvl="0"/>
            <a:r>
              <a:rPr/>
              <a:t>Surgery</a:t>
            </a:r>
          </a:p>
        </p:txBody>
      </p:sp>
      <p:sp>
        <p:nvSpPr>
          <p:cNvPr id="4" name="Content Placeholder 3"/>
          <p:cNvSpPr>
            <a:spLocks noGrp="1"/>
          </p:cNvSpPr>
          <p:nvPr>
            <p:ph idx="2" sz="half"/>
          </p:nvPr>
        </p:nvSpPr>
        <p:spPr/>
        <p:txBody>
          <a:bodyPr/>
          <a:lstStyle/>
          <a:p>
            <a:pPr lvl="0" indent="0" marL="0">
              <a:buNone/>
            </a:pPr>
            <a:r>
              <a:rPr b="1"/>
              <a:t>Chemotherapy</a:t>
            </a:r>
          </a:p>
          <a:p>
            <a:pPr lvl="0"/>
            <a:r>
              <a:rPr/>
              <a:t>Chemotherapy (8 wks)</a:t>
            </a:r>
          </a:p>
          <a:p>
            <a:pPr lvl="0"/>
            <a:r>
              <a:rPr/>
              <a:t>Surgery</a:t>
            </a:r>
          </a:p>
          <a:p>
            <a:pPr lvl="0"/>
            <a:r>
              <a:rPr/>
              <a:t>Chemotherapy (8 wks)</a:t>
            </a:r>
          </a:p>
        </p:txBody>
      </p:sp>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Adenocarcinoma Treatment Options</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indent="0" marL="0">
                  <a:buNone/>
                </a:pPr>
                <a:r>
                  <a:rPr b="1"/>
                  <a:t>CROSS Chemo + Radiation</a:t>
                </a:r>
              </a:p>
              <a:p>
                <a:pPr lvl="0"/>
                <a:r>
                  <a:rPr/>
                  <a:t>Longer track record</a:t>
                </a:r>
              </a:p>
              <a:p>
                <a:pPr lvl="0"/>
                <a:r>
                  <a:rPr/>
                  <a:t>Better tolerated</a:t>
                </a:r>
              </a:p>
              <a:p>
                <a:pPr lvl="0"/>
                <a:r>
                  <a:rPr/>
                  <a:t>Port usually placed</a:t>
                </a:r>
              </a:p>
              <a:p>
                <a:pPr lvl="0"/>
                <a:r>
                  <a:rPr/>
                  <a:t>Eating worse </a:t>
                </a:r>
                <a14:m>
                  <m:oMath xmlns:m="http://schemas.openxmlformats.org/officeDocument/2006/math">
                    <m:r>
                      <m:rPr>
                        <m:sty m:val="p"/>
                      </m:rPr>
                      <m:t>→</m:t>
                    </m:r>
                  </m:oMath>
                </a14:m>
                <a:r>
                  <a:rPr/>
                  <a:t> better</a:t>
                </a:r>
              </a:p>
              <a:p>
                <a:pPr lvl="0"/>
                <a:r>
                  <a:rPr/>
                  <a:t>May need feeding tube</a:t>
                </a:r>
              </a:p>
            </p:txBody>
          </p:sp>
        </mc:Choice>
      </mc:AlternateContent>
      <p:sp>
        <p:nvSpPr>
          <p:cNvPr id="4" name="Content Placeholder 3"/>
          <p:cNvSpPr>
            <a:spLocks noGrp="1"/>
          </p:cNvSpPr>
          <p:nvPr>
            <p:ph idx="2" sz="half"/>
          </p:nvPr>
        </p:nvSpPr>
        <p:spPr/>
        <p:txBody>
          <a:bodyPr/>
          <a:lstStyle/>
          <a:p>
            <a:pPr lvl="0" indent="0" marL="0">
              <a:buNone/>
            </a:pPr>
            <a:r>
              <a:rPr b="1"/>
              <a:t>FLOT Chemotherapy</a:t>
            </a:r>
          </a:p>
          <a:p>
            <a:pPr lvl="0"/>
            <a:r>
              <a:rPr/>
              <a:t>More effective</a:t>
            </a:r>
          </a:p>
          <a:p>
            <a:pPr lvl="0"/>
            <a:r>
              <a:rPr/>
              <a:t>More side effects</a:t>
            </a:r>
          </a:p>
          <a:p>
            <a:pPr lvl="0"/>
            <a:r>
              <a:rPr/>
              <a:t>Port always required</a:t>
            </a:r>
          </a:p>
          <a:p>
            <a:pPr lvl="0"/>
            <a:r>
              <a:rPr/>
              <a:t>Eating gets slowly better</a:t>
            </a:r>
          </a:p>
          <a:p>
            <a:pPr lvl="0"/>
            <a:r>
              <a:rPr/>
              <a:t>Feeding tube less likely</a:t>
            </a:r>
          </a:p>
        </p:txBody>
      </p:sp>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Administration</a:t>
            </a:r>
          </a:p>
        </p:txBody>
      </p:sp>
      <p:sp>
        <p:nvSpPr>
          <p:cNvPr id="3" name="Content Placeholder 2"/>
          <p:cNvSpPr>
            <a:spLocks noGrp="1"/>
          </p:cNvSpPr>
          <p:nvPr>
            <p:ph idx="1"/>
          </p:nvPr>
        </p:nvSpPr>
        <p:spPr/>
        <p:txBody>
          <a:bodyPr/>
          <a:lstStyle/>
          <a:p>
            <a:pPr lvl="0" indent="0" marL="0">
              <a:buNone/>
            </a:pPr>
            <a:r>
              <a:rPr/>
              <a:t>Most chemotherapy is administered by vein.</a:t>
            </a:r>
          </a:p>
          <a:p>
            <a:pPr lvl="0" indent="0" marL="0">
              <a:buNone/>
            </a:pPr>
            <a:r>
              <a:rPr/>
              <a:t>Several options exist to administer chemotherapy:</a:t>
            </a:r>
          </a:p>
          <a:p>
            <a:pPr lvl="0"/>
            <a:r>
              <a:rPr/>
              <a:t>Intravenous catheter in peripheral veins</a:t>
            </a:r>
          </a:p>
          <a:p>
            <a:pPr lvl="0"/>
            <a:r>
              <a:rPr/>
              <a:t>Peripheral Intravenous Central Catheter (PICC)</a:t>
            </a:r>
          </a:p>
          <a:p>
            <a:pPr lvl="0"/>
            <a:r>
              <a:rPr/>
              <a:t>Central Venous port</a:t>
            </a:r>
          </a:p>
        </p:txBody>
      </p:sp>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Intravenous Catheter in Peripheral Vein (“IV”)</a:t>
            </a:r>
          </a:p>
        </p:txBody>
      </p:sp>
      <p:sp>
        <p:nvSpPr>
          <p:cNvPr id="3" name="Content Placeholder 2"/>
          <p:cNvSpPr>
            <a:spLocks noGrp="1"/>
          </p:cNvSpPr>
          <p:nvPr>
            <p:ph idx="1" sz="half"/>
          </p:nvPr>
        </p:nvSpPr>
        <p:spPr/>
        <p:txBody>
          <a:bodyPr/>
          <a:lstStyle/>
          <a:p>
            <a:pPr lvl="0"/>
            <a:r>
              <a:rPr/>
              <a:t>IV catheter placed in vein of hand or arm</a:t>
            </a:r>
          </a:p>
          <a:p>
            <a:pPr lvl="0"/>
            <a:r>
              <a:rPr/>
              <a:t>Allows administration of chemo and fluids</a:t>
            </a:r>
          </a:p>
          <a:p>
            <a:pPr lvl="0"/>
            <a:r>
              <a:rPr/>
              <a:t>Placed for each dose</a:t>
            </a:r>
          </a:p>
          <a:p>
            <a:pPr lvl="0"/>
            <a:r>
              <a:rPr/>
              <a:t>Removed that day</a:t>
            </a:r>
          </a:p>
          <a:p>
            <a:pPr lvl="0"/>
            <a:r>
              <a:rPr/>
              <a:t>Not suitable for FLOT chemo</a:t>
            </a:r>
          </a:p>
        </p:txBody>
      </p:sp>
      <p:pic>
        <p:nvPicPr>
          <p:cNvPr descr="https://deidt7p41jzcy.cloudfront.net/peripheral-venous-catheter-427167-7_960_720-pixabay.jpg" id="0" name="Picture 1"/>
          <p:cNvPicPr>
            <a:picLocks noGrp="1" noChangeAspect="1"/>
          </p:cNvPicPr>
          <p:nvPr/>
        </p:nvPicPr>
        <p:blipFill>
          <a:blip r:embed="rId2"/>
          <a:stretch>
            <a:fillRect/>
          </a:stretch>
        </p:blipFill>
        <p:spPr bwMode="auto">
          <a:xfrm>
            <a:off x="5334000" y="1193800"/>
            <a:ext cx="2794000" cy="3733800"/>
          </a:xfrm>
          <a:prstGeom prst="rect">
            <a:avLst/>
          </a:prstGeom>
          <a:noFill/>
          <a:ln w="9525">
            <a:noFill/>
            <a:headEnd/>
            <a:tailEnd/>
          </a:ln>
        </p:spPr>
      </p:pic>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PICC Lines</a:t>
            </a:r>
          </a:p>
        </p:txBody>
      </p:sp>
      <p:sp>
        <p:nvSpPr>
          <p:cNvPr id="3" name="Content Placeholder 2"/>
          <p:cNvSpPr>
            <a:spLocks noGrp="1"/>
          </p:cNvSpPr>
          <p:nvPr>
            <p:ph idx="1" sz="half"/>
          </p:nvPr>
        </p:nvSpPr>
        <p:spPr/>
        <p:txBody>
          <a:bodyPr/>
          <a:lstStyle/>
          <a:p>
            <a:pPr lvl="0"/>
            <a:r>
              <a:rPr/>
              <a:t>Placed in Radiology</a:t>
            </a:r>
          </a:p>
          <a:p>
            <a:pPr lvl="0"/>
            <a:r>
              <a:rPr/>
              <a:t>Stay in place during all of treatment</a:t>
            </a:r>
          </a:p>
          <a:p>
            <a:pPr lvl="0"/>
            <a:r>
              <a:rPr/>
              <a:t>Needs to be kept clean and dry</a:t>
            </a:r>
          </a:p>
          <a:p>
            <a:pPr lvl="0"/>
            <a:r>
              <a:rPr/>
              <a:t>Suitable for FLOT chemotherapy</a:t>
            </a:r>
          </a:p>
        </p:txBody>
      </p:sp>
      <p:pic>
        <p:nvPicPr>
          <p:cNvPr descr="https://deidt7p41jzcy.cloudfront.net/comm_picc.jpeg" id="0" name="Picture 1"/>
          <p:cNvPicPr>
            <a:picLocks noGrp="1" noChangeAspect="1"/>
          </p:cNvPicPr>
          <p:nvPr/>
        </p:nvPicPr>
        <p:blipFill>
          <a:blip r:embed="rId2"/>
          <a:stretch>
            <a:fillRect/>
          </a:stretch>
        </p:blipFill>
        <p:spPr bwMode="auto">
          <a:xfrm>
            <a:off x="4635500" y="1511300"/>
            <a:ext cx="4191000" cy="3098800"/>
          </a:xfrm>
          <a:prstGeom prst="rect">
            <a:avLst/>
          </a:prstGeom>
          <a:noFill/>
          <a:ln w="9525">
            <a:noFill/>
            <a:headEnd/>
            <a:tailEnd/>
          </a:ln>
        </p:spPr>
      </p:pic>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a:r>
              <a:rPr/>
              <a:t>Implantable device makes chemo easier</a:t>
            </a:r>
          </a:p>
          <a:p>
            <a:pPr lvl="0"/>
            <a:r>
              <a:rPr/>
              <a:t>May shower in 24 hrs</a:t>
            </a:r>
          </a:p>
          <a:p>
            <a:pPr lvl="0"/>
            <a:r>
              <a:rPr/>
              <a:t>No special care at home</a:t>
            </a:r>
          </a:p>
          <a:p>
            <a:pPr lvl="0"/>
            <a:r>
              <a:rPr/>
              <a:t>OK for FLOT chemo</a:t>
            </a:r>
          </a:p>
          <a:p>
            <a:pPr lvl="0"/>
            <a:r>
              <a:rPr/>
              <a:t>Allows for blood draws</a:t>
            </a:r>
          </a:p>
        </p:txBody>
      </p:sp>
      <p:pic>
        <p:nvPicPr>
          <p:cNvPr descr="https://deidt7p41jzcy.cloudfront.net/cv_port.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a:r>
              <a:rPr/>
              <a:t>Implanted under skin</a:t>
            </a:r>
          </a:p>
          <a:p>
            <a:pPr lvl="0"/>
            <a:r>
              <a:rPr/>
              <a:t>Neck incision (1/4”)</a:t>
            </a:r>
          </a:p>
          <a:p>
            <a:pPr lvl="0"/>
            <a:r>
              <a:rPr/>
              <a:t>Incision below the collarbone</a:t>
            </a:r>
          </a:p>
          <a:p>
            <a:pPr lvl="0"/>
            <a:r>
              <a:rPr/>
              <a:t>Sutures dissolve</a:t>
            </a:r>
          </a:p>
          <a:p>
            <a:pPr lvl="0"/>
            <a:r>
              <a:rPr/>
              <a:t>“Superglue” on incisions</a:t>
            </a:r>
          </a:p>
        </p:txBody>
      </p:sp>
      <p:pic>
        <p:nvPicPr>
          <p:cNvPr descr="https://deidt7p41jzcy.cloudfront.net/cv_port_1700.png" id="0" name="Picture 1"/>
          <p:cNvPicPr>
            <a:picLocks noGrp="1" noChangeAspect="1"/>
          </p:cNvPicPr>
          <p:nvPr/>
        </p:nvPicPr>
        <p:blipFill>
          <a:blip r:embed="rId2"/>
          <a:stretch>
            <a:fillRect/>
          </a:stretch>
        </p:blipFill>
        <p:spPr bwMode="auto">
          <a:xfrm>
            <a:off x="4864100" y="1193800"/>
            <a:ext cx="3733800" cy="3733800"/>
          </a:xfrm>
          <a:prstGeom prst="rect">
            <a:avLst/>
          </a:prstGeom>
          <a:noFill/>
          <a:ln w="9525">
            <a:noFill/>
            <a:headEnd/>
            <a:tailEnd/>
          </a:ln>
        </p:spPr>
      </p:pic>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When it is time for chemotherapy, a needle is inserted through the skin into the port</a:t>
            </a:r>
          </a:p>
        </p:txBody>
      </p:sp>
      <p:pic>
        <p:nvPicPr>
          <p:cNvPr descr="https://deidt7p41jzcy.cloudfront.net/cv_port_detail_1700.png" id="0" name="Picture 1"/>
          <p:cNvPicPr>
            <a:picLocks noGrp="1" noChangeAspect="1"/>
          </p:cNvPicPr>
          <p:nvPr/>
        </p:nvPicPr>
        <p:blipFill>
          <a:blip r:embed="rId2"/>
          <a:stretch>
            <a:fillRect/>
          </a:stretch>
        </p:blipFill>
        <p:spPr bwMode="auto">
          <a:xfrm>
            <a:off x="4864100" y="1193800"/>
            <a:ext cx="3733800" cy="3733800"/>
          </a:xfrm>
          <a:prstGeom prst="rect">
            <a:avLst/>
          </a:prstGeom>
          <a:noFill/>
          <a:ln w="9525">
            <a:noFill/>
            <a:headEnd/>
            <a:tailEnd/>
          </a:ln>
        </p:spPr>
      </p:pic>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Cancer Staging</a:t>
            </a:r>
          </a:p>
        </p:txBody>
      </p:sp>
      <p:sp>
        <p:nvSpPr>
          <p:cNvPr id="3" name="Content Placeholder 2"/>
          <p:cNvSpPr>
            <a:spLocks noGrp="1"/>
          </p:cNvSpPr>
          <p:nvPr>
            <p:ph idx="1"/>
          </p:nvPr>
        </p:nvSpPr>
        <p:spPr/>
        <p:txBody>
          <a:bodyPr/>
          <a:lstStyle/>
          <a:p>
            <a:pPr lvl="0" indent="0" marL="0">
              <a:buNone/>
            </a:pPr>
            <a:r>
              <a:rPr/>
              <a:t>Staging refers to the tests to determine</a:t>
            </a:r>
          </a:p>
          <a:p>
            <a:pPr lvl="0"/>
            <a:r>
              <a:rPr/>
              <a:t>How large is the tumor?</a:t>
            </a:r>
          </a:p>
          <a:p>
            <a:pPr lvl="0"/>
            <a:r>
              <a:rPr/>
              <a:t>Has there been spread to lymph nodes?</a:t>
            </a:r>
          </a:p>
          <a:p>
            <a:pPr lvl="0"/>
            <a:r>
              <a:rPr/>
              <a:t>Has it spread to other parts of the body?</a:t>
            </a:r>
          </a:p>
          <a:p>
            <a:pPr lvl="0" indent="0" marL="0">
              <a:buNone/>
            </a:pPr>
            <a:r>
              <a:rPr b="1"/>
              <a:t>Treatment options depend upon the cancer stage</a:t>
            </a:r>
          </a:p>
        </p:txBody>
      </p:sp>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Restaging</a:t>
            </a:r>
          </a:p>
        </p:txBody>
      </p:sp>
      <p:sp>
        <p:nvSpPr>
          <p:cNvPr id="3" name="Content Placeholder 2"/>
          <p:cNvSpPr>
            <a:spLocks noGrp="1"/>
          </p:cNvSpPr>
          <p:nvPr>
            <p:ph idx="1"/>
          </p:nvPr>
        </p:nvSpPr>
        <p:spPr/>
        <p:txBody>
          <a:bodyPr/>
          <a:lstStyle/>
          <a:p>
            <a:pPr lvl="0" indent="0" marL="0">
              <a:buNone/>
            </a:pPr>
            <a:r>
              <a:rPr/>
              <a:t>CT (or PET) scan performed after preoperative therapy</a:t>
            </a:r>
          </a:p>
          <a:p>
            <a:pPr lvl="0" indent="0" marL="0">
              <a:buNone/>
            </a:pPr>
            <a:br/>
            <a:br/>
          </a:p>
          <a:p>
            <a:pPr lvl="0"/>
            <a:r>
              <a:rPr/>
              <a:t>Surgery performed after restaging</a:t>
            </a:r>
          </a:p>
          <a:p>
            <a:pPr lvl="0"/>
            <a:r>
              <a:rPr/>
              <a:t>Timing depends upon recovery from therapy</a:t>
            </a:r>
          </a:p>
        </p:txBody>
      </p:sp>
    </p:spTree>
  </p:cSl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Primary Care Practitioner (PCP)</a:t>
            </a:r>
          </a:p>
        </p:txBody>
      </p:sp>
      <p:sp>
        <p:nvSpPr>
          <p:cNvPr id="3" name="Content Placeholder 2"/>
          <p:cNvSpPr>
            <a:spLocks noGrp="1"/>
          </p:cNvSpPr>
          <p:nvPr>
            <p:ph idx="1"/>
          </p:nvPr>
        </p:nvSpPr>
        <p:spPr/>
        <p:txBody>
          <a:bodyPr/>
          <a:lstStyle/>
          <a:p>
            <a:pPr lvl="0" indent="0" marL="0">
              <a:buNone/>
            </a:pPr>
            <a:r>
              <a:rPr/>
              <a:t>Critical to coordinate care between specialists.</a:t>
            </a:r>
          </a:p>
          <a:p>
            <a:pPr lvl="0" indent="0" marL="0">
              <a:buNone/>
            </a:pPr>
            <a:r>
              <a:rPr/>
              <a:t>We will update your PCP after each visit</a:t>
            </a:r>
          </a:p>
          <a:p>
            <a:pPr lvl="0" indent="0" marL="0">
              <a:buNone/>
            </a:pPr>
            <a:r>
              <a:rPr/>
              <a:t>PCP Referral Line (844) 235-6998</a:t>
            </a:r>
          </a:p>
        </p:txBody>
      </p:sp>
    </p:spTree>
  </p:cSl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My Atrium Patient Portal</a:t>
            </a:r>
          </a:p>
        </p:txBody>
      </p:sp>
      <p:sp>
        <p:nvSpPr>
          <p:cNvPr id="3" name="Content Placeholder 2"/>
          <p:cNvSpPr>
            <a:spLocks noGrp="1"/>
          </p:cNvSpPr>
          <p:nvPr>
            <p:ph idx="1"/>
          </p:nvPr>
        </p:nvSpPr>
        <p:spPr/>
        <p:txBody>
          <a:bodyPr/>
          <a:lstStyle/>
          <a:p>
            <a:pPr lvl="0"/>
            <a:r>
              <a:rPr/>
              <a:t>Critical to good communication with your care team</a:t>
            </a:r>
          </a:p>
          <a:p>
            <a:pPr lvl="0"/>
            <a:r>
              <a:rPr/>
              <a:t>Available for desktop or laptop or phone</a:t>
            </a:r>
          </a:p>
          <a:p>
            <a:pPr lvl="0"/>
            <a:r>
              <a:rPr/>
              <a:t>Sign up at my.atriumhealth.org</a:t>
            </a:r>
          </a:p>
        </p:txBody>
      </p:sp>
    </p:spTree>
  </p:cSl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Exercise</a:t>
            </a:r>
          </a:p>
        </p:txBody>
      </p:sp>
      <p:sp>
        <p:nvSpPr>
          <p:cNvPr id="3" name="Content Placeholder 2"/>
          <p:cNvSpPr>
            <a:spLocks noGrp="1"/>
          </p:cNvSpPr>
          <p:nvPr>
            <p:ph idx="1"/>
          </p:nvPr>
        </p:nvSpPr>
        <p:spPr/>
        <p:txBody>
          <a:bodyPr/>
          <a:lstStyle/>
          <a:p>
            <a:pPr lvl="0"/>
            <a:r>
              <a:rPr/>
              <a:t>Reduces risk of complications from treatment</a:t>
            </a:r>
          </a:p>
          <a:p>
            <a:pPr lvl="0"/>
            <a:r>
              <a:rPr/>
              <a:t>Goal is 30min/day of vigorous exercise 6 days/wk</a:t>
            </a:r>
          </a:p>
          <a:p>
            <a:pPr lvl="1"/>
            <a:r>
              <a:rPr/>
              <a:t>Working hard enough that you can’t converse</a:t>
            </a:r>
          </a:p>
          <a:p>
            <a:pPr lvl="1"/>
            <a:r>
              <a:rPr/>
              <a:t>Start slowly and build up</a:t>
            </a:r>
          </a:p>
          <a:p>
            <a:pPr lvl="1"/>
            <a:r>
              <a:rPr/>
              <a:t>Every day counts! (Aim for daily activity)</a:t>
            </a:r>
          </a:p>
        </p:txBody>
      </p:sp>
    </p:spTree>
  </p:cSl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Smoking Cessation</a:t>
            </a:r>
          </a:p>
        </p:txBody>
      </p:sp>
      <p:sp>
        <p:nvSpPr>
          <p:cNvPr id="3" name="Content Placeholder 2"/>
          <p:cNvSpPr>
            <a:spLocks noGrp="1"/>
          </p:cNvSpPr>
          <p:nvPr>
            <p:ph idx="1"/>
          </p:nvPr>
        </p:nvSpPr>
        <p:spPr/>
        <p:txBody>
          <a:bodyPr/>
          <a:lstStyle/>
          <a:p>
            <a:pPr lvl="0"/>
            <a:r>
              <a:rPr/>
              <a:t>Smoking makes cancer treatment more difficult</a:t>
            </a:r>
          </a:p>
          <a:p>
            <a:pPr lvl="1"/>
            <a:r>
              <a:rPr/>
              <a:t>Increases risk of complications after surgery</a:t>
            </a:r>
          </a:p>
          <a:p>
            <a:pPr lvl="0"/>
            <a:r>
              <a:rPr/>
              <a:t>Options for help with smoking cessation:</a:t>
            </a:r>
          </a:p>
          <a:p>
            <a:pPr lvl="1"/>
            <a:r>
              <a:rPr/>
              <a:t>NC Quit Line 1-800-QUIT-NOW (1-800-784-8669)</a:t>
            </a:r>
          </a:p>
          <a:p>
            <a:pPr lvl="1"/>
            <a:r>
              <a:rPr/>
              <a:t>American Lung Assn www.freedomfromsmoking.org</a:t>
            </a:r>
          </a:p>
          <a:p>
            <a:pPr lvl="1"/>
            <a:r>
              <a:rPr/>
              <a:t>Smoking Cessation Counseling (Metro Charlotte)</a:t>
            </a:r>
          </a:p>
        </p:txBody>
      </p:sp>
    </p:spTree>
  </p:cSl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Protein Needs</a:t>
            </a:r>
          </a:p>
        </p:txBody>
      </p:sp>
      <p:sp>
        <p:nvSpPr>
          <p:cNvPr id="3" name="Content Placeholder 2"/>
          <p:cNvSpPr>
            <a:spLocks noGrp="1"/>
          </p:cNvSpPr>
          <p:nvPr>
            <p:ph idx="1" sz="half"/>
          </p:nvPr>
        </p:nvSpPr>
        <p:spPr/>
        <p:txBody>
          <a:bodyPr/>
          <a:lstStyle/>
          <a:p>
            <a:pPr lvl="0"/>
            <a:r>
              <a:rPr/>
              <a:t>Men: Average 75 grams/day</a:t>
            </a:r>
          </a:p>
          <a:p>
            <a:pPr lvl="0"/>
            <a:r>
              <a:rPr/>
              <a:t>Women: Average 60 grams/day</a:t>
            </a:r>
          </a:p>
          <a:p>
            <a:pPr lvl="0" indent="0" marL="0">
              <a:buNone/>
            </a:pPr>
            <a:r>
              <a:rPr/>
              <a:t>Protein Shakes provide protein with minimal sugar</a:t>
            </a:r>
          </a:p>
        </p:txBody>
      </p:sp>
      <p:pic>
        <p:nvPicPr>
          <p:cNvPr descr="https://deidt7p41jzcy.cloudfront.net/protein_shakes.png" id="0" name="Picture 1"/>
          <p:cNvPicPr>
            <a:picLocks noGrp="1" noChangeAspect="1"/>
          </p:cNvPicPr>
          <p:nvPr/>
        </p:nvPicPr>
        <p:blipFill>
          <a:blip r:embed="rId2"/>
          <a:stretch>
            <a:fillRect/>
          </a:stretch>
        </p:blipFill>
        <p:spPr bwMode="auto">
          <a:xfrm>
            <a:off x="5067300" y="1193800"/>
            <a:ext cx="3327400" cy="3733800"/>
          </a:xfrm>
          <a:prstGeom prst="rect">
            <a:avLst/>
          </a:prstGeom>
          <a:noFill/>
          <a:ln w="9525">
            <a:noFill/>
            <a:headEnd/>
            <a:tailEnd/>
          </a:ln>
        </p:spPr>
      </p:pic>
    </p:spTree>
  </p:cSl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Feeding Tubes</a:t>
            </a:r>
          </a:p>
        </p:txBody>
      </p:sp>
      <p:pic>
        <p:nvPicPr>
          <p:cNvPr descr="https://deidt7p41jzcy.cloudfront.net/jtube_ai.png" id="0" name="Picture 1"/>
          <p:cNvPicPr>
            <a:picLocks noGrp="1" noChangeAspect="1"/>
          </p:cNvPicPr>
          <p:nvPr/>
        </p:nvPicPr>
        <p:blipFill>
          <a:blip r:embed="rId2"/>
          <a:stretch>
            <a:fillRect/>
          </a:stretch>
        </p:blipFill>
        <p:spPr bwMode="auto">
          <a:xfrm>
            <a:off x="571500" y="1193800"/>
            <a:ext cx="3644900" cy="3733800"/>
          </a:xfrm>
          <a:prstGeom prst="rect">
            <a:avLst/>
          </a:prstGeom>
          <a:noFill/>
          <a:ln w="9525">
            <a:noFill/>
            <a:headEnd/>
            <a:tailEnd/>
          </a:ln>
        </p:spPr>
      </p:pic>
      <p:pic>
        <p:nvPicPr>
          <p:cNvPr descr="https://deidt7p41jzcy.cloudfront.net/gtube_ai.png" id="0" name="Picture 1"/>
          <p:cNvPicPr>
            <a:picLocks noGrp="1" noChangeAspect="1"/>
          </p:cNvPicPr>
          <p:nvPr/>
        </p:nvPicPr>
        <p:blipFill>
          <a:blip r:embed="rId3"/>
          <a:stretch>
            <a:fillRect/>
          </a:stretch>
        </p:blipFill>
        <p:spPr bwMode="auto">
          <a:xfrm>
            <a:off x="4902200" y="1193800"/>
            <a:ext cx="3644900" cy="3733800"/>
          </a:xfrm>
          <a:prstGeom prst="rect">
            <a:avLst/>
          </a:prstGeom>
          <a:noFill/>
          <a:ln w="9525">
            <a:noFill/>
            <a:headEnd/>
            <a:tailEnd/>
          </a:ln>
        </p:spPr>
      </p:pic>
    </p:spTree>
  </p:cSl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Gastrostomy Tube</a:t>
            </a:r>
          </a:p>
        </p:txBody>
      </p:sp>
      <p:sp>
        <p:nvSpPr>
          <p:cNvPr id="3" name="Content Placeholder 2"/>
          <p:cNvSpPr>
            <a:spLocks noGrp="1"/>
          </p:cNvSpPr>
          <p:nvPr>
            <p:ph idx="1"/>
          </p:nvPr>
        </p:nvSpPr>
        <p:spPr/>
        <p:txBody>
          <a:bodyPr/>
          <a:lstStyle/>
          <a:p>
            <a:pPr lvl="0" indent="0" marL="0">
              <a:buNone/>
            </a:pPr>
            <a:r>
              <a:rPr/>
              <a:t>Feeding Gastrostomy</a:t>
            </a:r>
          </a:p>
          <a:p>
            <a:pPr lvl="0"/>
            <a:r>
              <a:rPr/>
              <a:t>Feeding with a syringe several times per day.</a:t>
            </a:r>
          </a:p>
          <a:p>
            <a:pPr lvl="0"/>
            <a:r>
              <a:rPr/>
              <a:t>Tube can be hidden underneath clothing</a:t>
            </a:r>
          </a:p>
          <a:p>
            <a:pPr lvl="0"/>
            <a:r>
              <a:rPr/>
              <a:t>Tube does not interfere with eating by mouth</a:t>
            </a:r>
          </a:p>
          <a:p>
            <a:pPr lvl="0"/>
            <a:r>
              <a:rPr/>
              <a:t>Removed easily in the office when no longer needed</a:t>
            </a:r>
          </a:p>
        </p:txBody>
      </p:sp>
    </p:spTree>
  </p:cSl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Gastrostomy Tube Methods</a:t>
            </a:r>
          </a:p>
        </p:txBody>
      </p:sp>
      <p:sp>
        <p:nvSpPr>
          <p:cNvPr id="3" name="Content Placeholder 2"/>
          <p:cNvSpPr>
            <a:spLocks noGrp="1"/>
          </p:cNvSpPr>
          <p:nvPr>
            <p:ph idx="1"/>
          </p:nvPr>
        </p:nvSpPr>
        <p:spPr/>
        <p:txBody>
          <a:bodyPr/>
          <a:lstStyle/>
          <a:p>
            <a:pPr lvl="0" indent="0" marL="0">
              <a:buNone/>
            </a:pPr>
            <a:r>
              <a:rPr/>
              <a:t>PEG: Tube placed by endoscopy</a:t>
            </a:r>
          </a:p>
          <a:p>
            <a:pPr lvl="0" indent="0" marL="0">
              <a:buNone/>
            </a:pPr>
            <a:r>
              <a:rPr/>
              <a:t>Laparoscopic: Tube placed surgically by laparoscopy</a:t>
            </a:r>
          </a:p>
          <a:p>
            <a:pPr lvl="0" indent="0" marL="0">
              <a:buNone/>
            </a:pPr>
            <a:r>
              <a:rPr/>
              <a:t>Preferred method depends upon whether esophagectomy is planned</a:t>
            </a:r>
          </a:p>
        </p:txBody>
      </p:sp>
    </p:spTree>
  </p:cSl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Gastrostomy Tube</a:t>
            </a:r>
          </a:p>
        </p:txBody>
      </p:sp>
      <p:sp>
        <p:nvSpPr>
          <p:cNvPr id="3" name="Content Placeholder 2"/>
          <p:cNvSpPr>
            <a:spLocks noGrp="1"/>
          </p:cNvSpPr>
          <p:nvPr>
            <p:ph idx="1"/>
          </p:nvPr>
        </p:nvSpPr>
        <p:spPr/>
        <p:txBody>
          <a:bodyPr/>
          <a:lstStyle/>
          <a:p>
            <a:pPr lvl="0"/>
            <a:r>
              <a:rPr/>
              <a:t>Outpatient Placement (go home the same day)</a:t>
            </a:r>
          </a:p>
          <a:p>
            <a:pPr lvl="0"/>
            <a:r>
              <a:rPr/>
              <a:t>Central venous port can be placed at the same time (if needed)</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Cancer Staging</a:t>
            </a:r>
          </a:p>
        </p:txBody>
      </p:sp>
      <p:sp>
        <p:nvSpPr>
          <p:cNvPr id="3" name="Content Placeholder 2"/>
          <p:cNvSpPr>
            <a:spLocks noGrp="1"/>
          </p:cNvSpPr>
          <p:nvPr>
            <p:ph idx="1"/>
          </p:nvPr>
        </p:nvSpPr>
        <p:spPr/>
        <p:txBody>
          <a:bodyPr/>
          <a:lstStyle/>
          <a:p>
            <a:pPr lvl="0"/>
            <a:r>
              <a:rPr b="1"/>
              <a:t>T</a:t>
            </a:r>
            <a:r>
              <a:rPr/>
              <a:t> = Tumor - Depth of growth into the wall</a:t>
            </a:r>
            <a:br/>
            <a:br/>
          </a:p>
          <a:p>
            <a:pPr lvl="0"/>
            <a:r>
              <a:rPr b="1"/>
              <a:t>N</a:t>
            </a:r>
            <a:r>
              <a:rPr/>
              <a:t> = Nodes - Spread to the lymph nodes</a:t>
            </a:r>
            <a:br/>
            <a:br/>
          </a:p>
          <a:p>
            <a:pPr lvl="0"/>
            <a:r>
              <a:rPr b="1"/>
              <a:t>M</a:t>
            </a:r>
            <a:r>
              <a:rPr/>
              <a:t> = Metastasis - Spread to liver, lungs, or bone</a:t>
            </a:r>
          </a:p>
        </p:txBody>
      </p:sp>
    </p:spTree>
  </p:cSl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Jejunostomy Tube</a:t>
            </a:r>
          </a:p>
        </p:txBody>
      </p:sp>
      <p:sp>
        <p:nvSpPr>
          <p:cNvPr id="3" name="Content Placeholder 2"/>
          <p:cNvSpPr>
            <a:spLocks noGrp="1"/>
          </p:cNvSpPr>
          <p:nvPr>
            <p:ph idx="1" sz="half"/>
          </p:nvPr>
        </p:nvSpPr>
        <p:spPr/>
        <p:txBody>
          <a:bodyPr/>
          <a:lstStyle/>
          <a:p>
            <a:pPr lvl="0"/>
            <a:r>
              <a:rPr/>
              <a:t>Nutrition to bypasses the esophagus and stomach</a:t>
            </a:r>
          </a:p>
          <a:p>
            <a:pPr lvl="0"/>
            <a:r>
              <a:rPr/>
              <a:t>Placed in small intestine</a:t>
            </a:r>
          </a:p>
          <a:p>
            <a:pPr lvl="0"/>
            <a:r>
              <a:rPr/>
              <a:t>Pump administers feedings slowly</a:t>
            </a:r>
          </a:p>
          <a:p>
            <a:pPr lvl="0"/>
            <a:r>
              <a:rPr/>
              <a:t>Feeding usually done at night</a:t>
            </a:r>
          </a:p>
        </p:txBody>
      </p:sp>
      <p:pic>
        <p:nvPicPr>
          <p:cNvPr descr="https://deidt7p41jzcy.cloudfront.net/jtube_ai.png" id="0" name="Picture 1"/>
          <p:cNvPicPr>
            <a:picLocks noGrp="1" noChangeAspect="1"/>
          </p:cNvPicPr>
          <p:nvPr/>
        </p:nvPicPr>
        <p:blipFill>
          <a:blip r:embed="rId2"/>
          <a:stretch>
            <a:fillRect/>
          </a:stretch>
        </p:blipFill>
        <p:spPr bwMode="auto">
          <a:xfrm>
            <a:off x="4902200" y="1193800"/>
            <a:ext cx="3644900" cy="3733800"/>
          </a:xfrm>
          <a:prstGeom prst="rect">
            <a:avLst/>
          </a:prstGeom>
          <a:noFill/>
          <a:ln w="9525">
            <a:noFill/>
            <a:headEnd/>
            <a:tailEnd/>
          </a:ln>
        </p:spPr>
      </p:pic>
    </p:spTree>
  </p:cSl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Typical Regimen</a:t>
            </a:r>
          </a:p>
        </p:txBody>
      </p:sp>
      <p:sp>
        <p:nvSpPr>
          <p:cNvPr id="3" name="Content Placeholder 2"/>
          <p:cNvSpPr>
            <a:spLocks noGrp="1"/>
          </p:cNvSpPr>
          <p:nvPr>
            <p:ph idx="1"/>
          </p:nvPr>
        </p:nvSpPr>
        <p:spPr/>
        <p:txBody>
          <a:bodyPr/>
          <a:lstStyle/>
          <a:p>
            <a:pPr lvl="0"/>
            <a:r>
              <a:rPr/>
              <a:t>Jejunostomy tube feeds for 16 hours (6pm-10am)</a:t>
            </a:r>
          </a:p>
          <a:p>
            <a:pPr lvl="1"/>
            <a:r>
              <a:rPr/>
              <a:t>Men: 75mL/hour x 16 hours = 5 cartons</a:t>
            </a:r>
          </a:p>
          <a:p>
            <a:pPr lvl="1"/>
            <a:r>
              <a:rPr/>
              <a:t>Women: 60mL/hour x 16 hours = 4 cartons</a:t>
            </a:r>
          </a:p>
          <a:p>
            <a:pPr lvl="0"/>
            <a:r>
              <a:rPr/>
              <a:t>Water 240ml (8oz) via syringe 4x/day</a:t>
            </a:r>
          </a:p>
          <a:p>
            <a:pPr lvl="0" indent="0" marL="0">
              <a:buNone/>
            </a:pPr>
            <a:r>
              <a:rPr/>
              <a:t>Hospital nurses will teach use of the feeding tube</a:t>
            </a:r>
          </a:p>
        </p:txBody>
      </p:sp>
    </p:spTree>
  </p:cSl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Feeds with Diabetes</a:t>
            </a:r>
          </a:p>
        </p:txBody>
      </p:sp>
      <p:sp>
        <p:nvSpPr>
          <p:cNvPr id="3" name="Content Placeholder 2"/>
          <p:cNvSpPr>
            <a:spLocks noGrp="1"/>
          </p:cNvSpPr>
          <p:nvPr>
            <p:ph idx="1"/>
          </p:nvPr>
        </p:nvSpPr>
        <p:spPr/>
        <p:txBody>
          <a:bodyPr/>
          <a:lstStyle/>
          <a:p>
            <a:pPr lvl="0" indent="0" marL="0">
              <a:buNone/>
            </a:pPr>
            <a:r>
              <a:rPr/>
              <a:t>Jejunostomy feedings elevate blood sugars</a:t>
            </a:r>
          </a:p>
          <a:p>
            <a:pPr lvl="0"/>
            <a:r>
              <a:rPr/>
              <a:t>Insulin may be required along with feeds</a:t>
            </a:r>
          </a:p>
          <a:p>
            <a:pPr lvl="0" indent="0" marL="0">
              <a:buNone/>
            </a:pPr>
            <a:r>
              <a:rPr/>
              <a:t>Typical Pattern for tube feeds</a:t>
            </a:r>
          </a:p>
          <a:p>
            <a:pPr lvl="0"/>
            <a:r>
              <a:rPr/>
              <a:t>Feeds run via pump from 6pm to 10am</a:t>
            </a:r>
          </a:p>
          <a:p>
            <a:pPr lvl="0"/>
            <a:r>
              <a:rPr/>
              <a:t>Insulin at 6pm (70/30 insulin)</a:t>
            </a:r>
          </a:p>
          <a:p>
            <a:pPr lvl="0"/>
            <a:r>
              <a:rPr/>
              <a:t>Insulin at Midnight (70/30 insulin)</a:t>
            </a:r>
          </a:p>
          <a:p>
            <a:pPr lvl="0"/>
            <a:r>
              <a:rPr/>
              <a:t>No insulin if tube feedings are not run</a:t>
            </a:r>
          </a:p>
        </p:txBody>
      </p:sp>
    </p:spTree>
  </p:cSl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Jejunostomy Video</a:t>
            </a:r>
          </a:p>
        </p:txBody>
      </p:sp>
      <p:sp>
        <p:nvSpPr>
          <p:cNvPr id="3" name="Content Placeholder 2"/>
          <p:cNvSpPr>
            <a:spLocks noGrp="1"/>
          </p:cNvSpPr>
          <p:nvPr>
            <p:ph idx="1" sz="half"/>
          </p:nvPr>
        </p:nvSpPr>
        <p:spPr/>
        <p:txBody>
          <a:bodyPr/>
          <a:lstStyle/>
          <a:p>
            <a:pPr lvl="0" indent="0" marL="0">
              <a:buNone/>
            </a:pPr>
            <a:r>
              <a:rPr/>
              <a:t>A video is available to help become familiar with the feeding jejunostomy</a:t>
            </a:r>
          </a:p>
        </p:txBody>
      </p:sp>
      <p:pic>
        <p:nvPicPr>
          <p:cNvPr descr="https://deidt7p41jzcy.cloudfront.net/jejunostomy_qrcode.png" id="0" name="Picture 1"/>
          <p:cNvPicPr>
            <a:picLocks noGrp="1" noChangeAspect="1"/>
          </p:cNvPicPr>
          <p:nvPr/>
        </p:nvPicPr>
        <p:blipFill>
          <a:blip r:embed="rId2"/>
          <a:stretch>
            <a:fillRect/>
          </a:stretch>
        </p:blipFill>
        <p:spPr bwMode="auto">
          <a:xfrm>
            <a:off x="5067300" y="1193800"/>
            <a:ext cx="3327400" cy="3733800"/>
          </a:xfrm>
          <a:prstGeom prst="rect">
            <a:avLst/>
          </a:prstGeom>
          <a:noFill/>
          <a:ln w="9525">
            <a:noFill/>
            <a:headEnd/>
            <a:tailEnd/>
          </a:ln>
        </p:spPr>
      </p:pic>
    </p:spTree>
  </p:cSl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Surgery for Esophageal Cancer</a:t>
            </a:r>
          </a:p>
        </p:txBody>
      </p:sp>
      <p:sp>
        <p:nvSpPr>
          <p:cNvPr id="3" name="Content Placeholder 2"/>
          <p:cNvSpPr>
            <a:spLocks noGrp="1"/>
          </p:cNvSpPr>
          <p:nvPr>
            <p:ph idx="1"/>
          </p:nvPr>
        </p:nvSpPr>
        <p:spPr/>
        <p:txBody>
          <a:bodyPr/>
          <a:lstStyle/>
          <a:p>
            <a:pPr lvl="0" indent="0" marL="0">
              <a:buNone/>
            </a:pPr>
            <a:r>
              <a:rPr/>
              <a:t>Surgery for esophageal cancer is performed for:</a:t>
            </a:r>
          </a:p>
          <a:p>
            <a:pPr lvl="0"/>
            <a:r>
              <a:rPr/>
              <a:t>Superficial Tumors (T1) not completely removed by endoscopy</a:t>
            </a:r>
          </a:p>
          <a:p>
            <a:pPr lvl="0"/>
            <a:r>
              <a:rPr/>
              <a:t>Localized Tumors (T2N0M0)</a:t>
            </a:r>
          </a:p>
          <a:p>
            <a:pPr lvl="0"/>
            <a:r>
              <a:rPr/>
              <a:t>Locally Advanced (T3M0) after preoperative therapy.</a:t>
            </a:r>
          </a:p>
        </p:txBody>
      </p:sp>
    </p:spTree>
  </p:cSl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Goals of Surgery</a:t>
            </a:r>
          </a:p>
        </p:txBody>
      </p:sp>
      <p:sp>
        <p:nvSpPr>
          <p:cNvPr id="3" name="Content Placeholder 2"/>
          <p:cNvSpPr>
            <a:spLocks noGrp="1"/>
          </p:cNvSpPr>
          <p:nvPr>
            <p:ph idx="1" sz="half"/>
          </p:nvPr>
        </p:nvSpPr>
        <p:spPr/>
        <p:txBody>
          <a:bodyPr/>
          <a:lstStyle/>
          <a:p>
            <a:pPr lvl="0"/>
            <a:r>
              <a:rPr/>
              <a:t>Remove tumor from esophagus</a:t>
            </a:r>
          </a:p>
          <a:p>
            <a:pPr lvl="0"/>
            <a:r>
              <a:rPr/>
              <a:t>Remove surrounding lymph nodes</a:t>
            </a:r>
          </a:p>
          <a:p>
            <a:pPr lvl="0"/>
            <a:r>
              <a:rPr/>
              <a:t>Create a new esophagus</a:t>
            </a:r>
          </a:p>
        </p:txBody>
      </p:sp>
      <p:pic>
        <p:nvPicPr>
          <p:cNvPr descr="https://deidt7p41jzcy.cloudfront.net/Eso_Resection1_ai.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Ivor Lewis (Transthoracic) Esophagectomy</a:t>
            </a:r>
          </a:p>
        </p:txBody>
      </p:sp>
      <p:sp>
        <p:nvSpPr>
          <p:cNvPr id="3" name="Content Placeholder 2"/>
          <p:cNvSpPr>
            <a:spLocks noGrp="1"/>
          </p:cNvSpPr>
          <p:nvPr>
            <p:ph idx="1" sz="half"/>
          </p:nvPr>
        </p:nvSpPr>
        <p:spPr/>
        <p:txBody>
          <a:bodyPr/>
          <a:lstStyle/>
          <a:p>
            <a:pPr lvl="0"/>
            <a:r>
              <a:rPr/>
              <a:t>Removes tumor</a:t>
            </a:r>
          </a:p>
          <a:p>
            <a:pPr lvl="0"/>
            <a:r>
              <a:rPr/>
              <a:t>Removes lower 1/3 of esophagus</a:t>
            </a:r>
          </a:p>
          <a:p>
            <a:pPr lvl="0"/>
            <a:r>
              <a:rPr/>
              <a:t>Removes surrounding lymph nodes</a:t>
            </a:r>
          </a:p>
          <a:p>
            <a:pPr lvl="0"/>
            <a:r>
              <a:rPr/>
              <a:t>Reconstruction of GI tract</a:t>
            </a:r>
          </a:p>
        </p:txBody>
      </p:sp>
      <p:pic>
        <p:nvPicPr>
          <p:cNvPr descr="https://deidt7p41jzcy.cloudfront.net/Eso_Resection2_ai.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Reconstruction</a:t>
            </a:r>
          </a:p>
        </p:txBody>
      </p:sp>
      <p:sp>
        <p:nvSpPr>
          <p:cNvPr id="3" name="Content Placeholder 2"/>
          <p:cNvSpPr>
            <a:spLocks noGrp="1"/>
          </p:cNvSpPr>
          <p:nvPr>
            <p:ph idx="1" sz="half"/>
          </p:nvPr>
        </p:nvSpPr>
        <p:spPr/>
        <p:txBody>
          <a:bodyPr/>
          <a:lstStyle/>
          <a:p>
            <a:pPr lvl="0" indent="0" marL="0">
              <a:buNone/>
            </a:pPr>
            <a:r>
              <a:rPr/>
              <a:t>New esophagus is created from the stomach in the abdomen by fashioning it into a tube.</a:t>
            </a:r>
          </a:p>
        </p:txBody>
      </p:sp>
      <p:pic>
        <p:nvPicPr>
          <p:cNvPr descr="https://deidt7p41jzcy.cloudfront.net/Eso_Resection3_ai.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Ivor Lewis esophagectomy</a:t>
            </a:r>
          </a:p>
        </p:txBody>
      </p:sp>
      <p:sp>
        <p:nvSpPr>
          <p:cNvPr id="3" name="Content Placeholder 2"/>
          <p:cNvSpPr>
            <a:spLocks noGrp="1"/>
          </p:cNvSpPr>
          <p:nvPr>
            <p:ph idx="1" sz="half"/>
          </p:nvPr>
        </p:nvSpPr>
        <p:spPr/>
        <p:txBody>
          <a:bodyPr/>
          <a:lstStyle/>
          <a:p>
            <a:pPr lvl="0" indent="0" marL="0">
              <a:buNone/>
            </a:pPr>
            <a:r>
              <a:rPr/>
              <a:t>The new esophagus is now brought up into the chest. A new connection is made between the esophagus and the stomach, called an </a:t>
            </a:r>
            <a:r>
              <a:rPr i="1"/>
              <a:t>anastomosis</a:t>
            </a:r>
            <a:r>
              <a:rPr/>
              <a:t>.</a:t>
            </a:r>
          </a:p>
        </p:txBody>
      </p:sp>
      <p:pic>
        <p:nvPicPr>
          <p:cNvPr descr="https://deidt7p41jzcy.cloudfront.net/Eso_IvorLewis_Anastomosis.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Minimally-invasive Ivor Lewis</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a:r>
                  <a:rPr/>
                  <a:t>Small incisions abdomen and chest</a:t>
                </a:r>
              </a:p>
              <a:p>
                <a:pPr lvl="0"/>
                <a:r>
                  <a:rPr/>
                  <a:t>Surgical telescope and instruments</a:t>
                </a:r>
              </a:p>
              <a:p>
                <a:pPr lvl="0"/>
                <a:r>
                  <a:rPr/>
                  <a:t>Smaller incisions </a:t>
                </a:r>
                <a14:m>
                  <m:oMath xmlns:m="http://schemas.openxmlformats.org/officeDocument/2006/math">
                    <m:r>
                      <m:rPr>
                        <m:sty m:val="p"/>
                      </m:rPr>
                      <m:t>→</m:t>
                    </m:r>
                  </m:oMath>
                </a14:m>
                <a:r>
                  <a:rPr/>
                  <a:t> faster recovery and less discomfort</a:t>
                </a:r>
              </a:p>
            </p:txBody>
          </p:sp>
        </mc:Choice>
      </mc:AlternateContent>
      <p:pic>
        <p:nvPicPr>
          <p:cNvPr descr="https://deidt7p41jzcy.cloudfront.net/MIE_IvorLewisArtboard.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Early Stage Cancers</a:t>
            </a:r>
          </a:p>
        </p:txBody>
      </p:sp>
      <p:sp>
        <p:nvSpPr>
          <p:cNvPr id="3" name="Content Placeholder 2"/>
          <p:cNvSpPr>
            <a:spLocks noGrp="1"/>
          </p:cNvSpPr>
          <p:nvPr>
            <p:ph idx="1" sz="half"/>
          </p:nvPr>
        </p:nvSpPr>
        <p:spPr/>
        <p:txBody>
          <a:bodyPr/>
          <a:lstStyle/>
          <a:p>
            <a:pPr lvl="0" indent="0" marL="0">
              <a:buNone/>
            </a:pPr>
            <a:br/>
            <a:br/>
            <a:r>
              <a:rPr/>
              <a:t>Cancers start on the very inside layer called the mucosa</a:t>
            </a:r>
          </a:p>
        </p:txBody>
      </p:sp>
      <p:pic>
        <p:nvPicPr>
          <p:cNvPr descr="https://deidt7p41jzcy.cloudfront.net/tumor21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Open Ivor Lewis</a:t>
            </a:r>
          </a:p>
        </p:txBody>
      </p:sp>
      <p:sp>
        <p:nvSpPr>
          <p:cNvPr id="3" name="Content Placeholder 2"/>
          <p:cNvSpPr>
            <a:spLocks noGrp="1"/>
          </p:cNvSpPr>
          <p:nvPr>
            <p:ph idx="1" sz="half"/>
          </p:nvPr>
        </p:nvSpPr>
        <p:spPr/>
        <p:txBody>
          <a:bodyPr/>
          <a:lstStyle/>
          <a:p>
            <a:pPr lvl="0" indent="0" marL="0">
              <a:buNone/>
            </a:pPr>
            <a:r>
              <a:rPr/>
              <a:t>We use the mininally-invasive approach in 95% of cases</a:t>
            </a:r>
          </a:p>
          <a:p>
            <a:pPr lvl="0" indent="0" marL="0">
              <a:buNone/>
            </a:pPr>
            <a:r>
              <a:rPr/>
              <a:t>In some cases, an open approach is still necessary.</a:t>
            </a:r>
          </a:p>
        </p:txBody>
      </p:sp>
      <p:pic>
        <p:nvPicPr>
          <p:cNvPr descr="https://deidt7p41jzcy.cloudfront.net/IvorLewisArtboard.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Total Esophagectomy</a:t>
            </a:r>
          </a:p>
        </p:txBody>
      </p:sp>
      <p:sp>
        <p:nvSpPr>
          <p:cNvPr id="3" name="Content Placeholder 2"/>
          <p:cNvSpPr>
            <a:spLocks noGrp="1"/>
          </p:cNvSpPr>
          <p:nvPr>
            <p:ph idx="1" sz="half"/>
          </p:nvPr>
        </p:nvSpPr>
        <p:spPr/>
        <p:txBody>
          <a:bodyPr/>
          <a:lstStyle/>
          <a:p>
            <a:pPr lvl="0" indent="0" marL="0">
              <a:buNone/>
            </a:pPr>
            <a:r>
              <a:rPr/>
              <a:t>For patients with tumors in the upper esophagus, we need to remove more of the esophagus</a:t>
            </a:r>
          </a:p>
          <a:p>
            <a:pPr lvl="0" indent="0" marL="0">
              <a:buNone/>
            </a:pPr>
            <a:r>
              <a:rPr/>
              <a:t>We need to remove the whole esophagus, including the portion in the neck</a:t>
            </a:r>
          </a:p>
        </p:txBody>
      </p:sp>
      <p:pic>
        <p:nvPicPr>
          <p:cNvPr descr="https://deidt7p41jzcy.cloudfront.net/Eso_ProxTumorArtboard.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McKeown Esophagectomy</a:t>
            </a:r>
          </a:p>
        </p:txBody>
      </p:sp>
      <p:pic>
        <p:nvPicPr>
          <p:cNvPr descr="https://deidt7p41jzcy.cloudfront.net/Eso_ResectionTotalArtboard.png" id="0" name="Picture 1"/>
          <p:cNvPicPr>
            <a:picLocks noGrp="1" noChangeAspect="1"/>
          </p:cNvPicPr>
          <p:nvPr/>
        </p:nvPicPr>
        <p:blipFill>
          <a:blip r:embed="rId2"/>
          <a:stretch>
            <a:fillRect/>
          </a:stretch>
        </p:blipFill>
        <p:spPr bwMode="auto">
          <a:xfrm>
            <a:off x="571500" y="1193800"/>
            <a:ext cx="3632200" cy="3733800"/>
          </a:xfrm>
          <a:prstGeom prst="rect">
            <a:avLst/>
          </a:prstGeom>
          <a:noFill/>
          <a:ln w="9525">
            <a:noFill/>
            <a:headEnd/>
            <a:tailEnd/>
          </a:ln>
        </p:spPr>
      </p:pic>
      <p:pic>
        <p:nvPicPr>
          <p:cNvPr descr="https://deidt7p41jzcy.cloudfront.net/Eso_MIE_McKeownArtboard.png" id="0" name="Picture 1"/>
          <p:cNvPicPr>
            <a:picLocks noGrp="1" noChangeAspect="1"/>
          </p:cNvPicPr>
          <p:nvPr/>
        </p:nvPicPr>
        <p:blipFill>
          <a:blip r:embed="rId3"/>
          <a:stretch>
            <a:fillRect/>
          </a:stretch>
        </p:blipFill>
        <p:spPr bwMode="auto">
          <a:xfrm>
            <a:off x="4914900" y="1193800"/>
            <a:ext cx="3632200" cy="3733800"/>
          </a:xfrm>
          <a:prstGeom prst="rect">
            <a:avLst/>
          </a:prstGeom>
          <a:noFill/>
          <a:ln w="9525">
            <a:noFill/>
            <a:headEnd/>
            <a:tailEnd/>
          </a:ln>
        </p:spPr>
      </p:pic>
    </p:spTree>
  </p:cSl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Colon Interposition</a:t>
            </a:r>
          </a:p>
        </p:txBody>
      </p:sp>
      <p:sp>
        <p:nvSpPr>
          <p:cNvPr id="3" name="Content Placeholder 2"/>
          <p:cNvSpPr>
            <a:spLocks noGrp="1"/>
          </p:cNvSpPr>
          <p:nvPr>
            <p:ph idx="1" sz="half"/>
          </p:nvPr>
        </p:nvSpPr>
        <p:spPr/>
        <p:txBody>
          <a:bodyPr/>
          <a:lstStyle/>
          <a:p>
            <a:pPr lvl="0" indent="0" marL="0">
              <a:buNone/>
            </a:pPr>
            <a:r>
              <a:rPr/>
              <a:t>If the stomach is not suitable to make a new esophagus, the colon can be used to replace the esophagus</a:t>
            </a:r>
          </a:p>
        </p:txBody>
      </p:sp>
      <p:pic>
        <p:nvPicPr>
          <p:cNvPr descr="https://deidt7p41jzcy.cloudfront.net/colon-interposition2.jpg" id="0" name="Picture 1"/>
          <p:cNvPicPr>
            <a:picLocks noGrp="1" noChangeAspect="1"/>
          </p:cNvPicPr>
          <p:nvPr/>
        </p:nvPicPr>
        <p:blipFill>
          <a:blip r:embed="rId2"/>
          <a:stretch>
            <a:fillRect/>
          </a:stretch>
        </p:blipFill>
        <p:spPr bwMode="auto">
          <a:xfrm>
            <a:off x="5041900" y="1193800"/>
            <a:ext cx="3378200" cy="3733800"/>
          </a:xfrm>
          <a:prstGeom prst="rect">
            <a:avLst/>
          </a:prstGeom>
          <a:noFill/>
          <a:ln w="9525">
            <a:noFill/>
            <a:headEnd/>
            <a:tailEnd/>
          </a:ln>
        </p:spPr>
      </p:pic>
    </p:spTree>
  </p:cSl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Colon Interposition</a:t>
            </a:r>
          </a:p>
        </p:txBody>
      </p:sp>
      <p:pic>
        <p:nvPicPr>
          <p:cNvPr descr="https://deidt7p41jzcy.cloudfront.net/colon_interposition_elseiver.jpg" id="0" name="Picture 1"/>
          <p:cNvPicPr>
            <a:picLocks noGrp="1" noChangeAspect="1"/>
          </p:cNvPicPr>
          <p:nvPr/>
        </p:nvPicPr>
        <p:blipFill>
          <a:blip r:embed="rId2"/>
          <a:stretch>
            <a:fillRect/>
          </a:stretch>
        </p:blipFill>
        <p:spPr bwMode="auto">
          <a:xfrm>
            <a:off x="1866900" y="952500"/>
            <a:ext cx="5359400" cy="3975100"/>
          </a:xfrm>
          <a:prstGeom prst="rect">
            <a:avLst/>
          </a:prstGeom>
          <a:noFill/>
          <a:ln w="9525">
            <a:noFill/>
            <a:headEnd/>
            <a:tailEnd/>
          </a:ln>
        </p:spPr>
      </p:pic>
    </p:spTree>
  </p:cSl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Risks of Surgery</a:t>
            </a:r>
          </a:p>
        </p:txBody>
      </p:sp>
      <p:sp>
        <p:nvSpPr>
          <p:cNvPr id="3" name="Content Placeholder 2"/>
          <p:cNvSpPr>
            <a:spLocks noGrp="1"/>
          </p:cNvSpPr>
          <p:nvPr>
            <p:ph idx="1"/>
          </p:nvPr>
        </p:nvSpPr>
        <p:spPr/>
        <p:txBody>
          <a:bodyPr/>
          <a:lstStyle/>
          <a:p>
            <a:pPr lvl="0" indent="0" marL="0">
              <a:buNone/>
            </a:pPr>
            <a:r>
              <a:rPr/>
              <a:t>An esophagectomy is a substantial operation, and in some cases there can be postoperative complications. We’re going to talk about two of these complications and what you can do to reduce your risk of complications:</a:t>
            </a:r>
          </a:p>
          <a:p>
            <a:pPr lvl="0"/>
            <a:r>
              <a:rPr/>
              <a:t>Anastomotic leak</a:t>
            </a:r>
          </a:p>
          <a:p>
            <a:pPr lvl="0"/>
            <a:r>
              <a:rPr/>
              <a:t>Pneumonia</a:t>
            </a:r>
          </a:p>
        </p:txBody>
      </p:sp>
    </p:spTree>
  </p:cSl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Anastomotic Leak</a:t>
            </a:r>
          </a:p>
        </p:txBody>
      </p:sp>
      <p:sp>
        <p:nvSpPr>
          <p:cNvPr id="3" name="Content Placeholder 2"/>
          <p:cNvSpPr>
            <a:spLocks noGrp="1"/>
          </p:cNvSpPr>
          <p:nvPr>
            <p:ph idx="1" sz="half"/>
          </p:nvPr>
        </p:nvSpPr>
        <p:spPr/>
        <p:txBody>
          <a:bodyPr/>
          <a:lstStyle/>
          <a:p>
            <a:pPr lvl="0" indent="0" marL="0">
              <a:buNone/>
            </a:pPr>
            <a:r>
              <a:rPr/>
              <a:t>The anastomosis is surgical connection between the esophagus and the stomach.</a:t>
            </a:r>
          </a:p>
        </p:txBody>
      </p:sp>
      <p:pic>
        <p:nvPicPr>
          <p:cNvPr descr="https://deidt7p41jzcy.cloudfront.net/Eso_IvorLewis_Anastomosis.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Anastomotic Leak</a:t>
            </a:r>
          </a:p>
        </p:txBody>
      </p:sp>
      <p:sp>
        <p:nvSpPr>
          <p:cNvPr id="3" name="Content Placeholder 2"/>
          <p:cNvSpPr>
            <a:spLocks noGrp="1"/>
          </p:cNvSpPr>
          <p:nvPr>
            <p:ph idx="1" sz="half"/>
          </p:nvPr>
        </p:nvSpPr>
        <p:spPr/>
        <p:txBody>
          <a:bodyPr/>
          <a:lstStyle/>
          <a:p>
            <a:pPr lvl="0" indent="0" marL="0">
              <a:buNone/>
            </a:pPr>
            <a:r>
              <a:rPr/>
              <a:t>If anastomosis doesn’t heal:</a:t>
            </a:r>
          </a:p>
          <a:p>
            <a:pPr lvl="0"/>
            <a:r>
              <a:rPr/>
              <a:t>Leakage of fluid from the esophagus</a:t>
            </a:r>
          </a:p>
          <a:p>
            <a:pPr lvl="0"/>
            <a:r>
              <a:rPr/>
              <a:t>Infection in the space between the lungs</a:t>
            </a:r>
          </a:p>
          <a:p>
            <a:pPr lvl="0"/>
            <a:r>
              <a:rPr/>
              <a:t>Requires additional time in the hospital</a:t>
            </a:r>
          </a:p>
        </p:txBody>
      </p:sp>
      <p:pic>
        <p:nvPicPr>
          <p:cNvPr descr="https://deidt7p41jzcy.cloudfront.net/Eso_IvorLewis_Leak.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Anastomotic Leak</a:t>
            </a:r>
          </a:p>
        </p:txBody>
      </p:sp>
      <p:sp>
        <p:nvSpPr>
          <p:cNvPr id="3" name="Content Placeholder 2"/>
          <p:cNvSpPr>
            <a:spLocks noGrp="1"/>
          </p:cNvSpPr>
          <p:nvPr>
            <p:ph idx="1" sz="half"/>
          </p:nvPr>
        </p:nvSpPr>
        <p:spPr/>
        <p:txBody>
          <a:bodyPr/>
          <a:lstStyle/>
          <a:p>
            <a:pPr lvl="0" indent="0" marL="0">
              <a:buNone/>
            </a:pPr>
            <a:r>
              <a:rPr/>
              <a:t>If an anastomotic leak occurs:</a:t>
            </a:r>
          </a:p>
          <a:p>
            <a:pPr lvl="0"/>
            <a:r>
              <a:rPr/>
              <a:t>Some leaks will seal on their own</a:t>
            </a:r>
          </a:p>
          <a:p>
            <a:pPr lvl="0"/>
            <a:r>
              <a:rPr/>
              <a:t>A stent may be required to help healing</a:t>
            </a:r>
          </a:p>
          <a:p>
            <a:pPr lvl="0"/>
            <a:r>
              <a:rPr/>
              <a:t>Occasionally additional surgey is required</a:t>
            </a:r>
          </a:p>
        </p:txBody>
      </p:sp>
      <p:pic>
        <p:nvPicPr>
          <p:cNvPr descr="https://deidt7p41jzcy.cloudfront.net/Eso_IvorLewis_Leak.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Anastomotic Leak</a:t>
            </a:r>
          </a:p>
        </p:txBody>
      </p:sp>
      <p:sp>
        <p:nvSpPr>
          <p:cNvPr id="3" name="Content Placeholder 2"/>
          <p:cNvSpPr>
            <a:spLocks noGrp="1"/>
          </p:cNvSpPr>
          <p:nvPr>
            <p:ph idx="1" sz="half"/>
          </p:nvPr>
        </p:nvSpPr>
        <p:spPr/>
        <p:txBody>
          <a:bodyPr/>
          <a:lstStyle/>
          <a:p>
            <a:pPr lvl="0" indent="0" marL="0">
              <a:buNone/>
            </a:pPr>
            <a:r>
              <a:rPr/>
              <a:t>Risk of a leak depends upon:</a:t>
            </a:r>
          </a:p>
          <a:p>
            <a:pPr lvl="0"/>
            <a:r>
              <a:rPr/>
              <a:t>Type of operation performed</a:t>
            </a:r>
          </a:p>
          <a:p>
            <a:pPr lvl="0"/>
            <a:r>
              <a:rPr/>
              <a:t>Overall nutritional status of patient</a:t>
            </a:r>
          </a:p>
          <a:p>
            <a:pPr lvl="0"/>
            <a:r>
              <a:rPr/>
              <a:t>Experience of the surgeon</a:t>
            </a:r>
          </a:p>
        </p:txBody>
      </p:sp>
      <p:pic>
        <p:nvPicPr>
          <p:cNvPr descr="https://deidt7p41jzcy.cloudfront.net/Eso_IvorLewis_Leak.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br/>
            <a:br/>
            <a:r>
              <a:rPr/>
              <a:t>Over time, cancers can grow into the muscular wall</a:t>
            </a:r>
          </a:p>
        </p:txBody>
      </p:sp>
      <p:pic>
        <p:nvPicPr>
          <p:cNvPr descr="https://deidt7p41jzcy.cloudfront.net/tumor24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Pneumonia</a:t>
            </a:r>
          </a:p>
        </p:txBody>
      </p:sp>
      <p:sp>
        <p:nvSpPr>
          <p:cNvPr id="3" name="Content Placeholder 2"/>
          <p:cNvSpPr>
            <a:spLocks noGrp="1"/>
          </p:cNvSpPr>
          <p:nvPr>
            <p:ph idx="1" sz="half"/>
          </p:nvPr>
        </p:nvSpPr>
        <p:spPr/>
        <p:txBody>
          <a:bodyPr/>
          <a:lstStyle/>
          <a:p>
            <a:pPr lvl="0" indent="0" marL="0">
              <a:buNone/>
            </a:pPr>
            <a:r>
              <a:rPr/>
              <a:t>Can occur in 10-15% of patients after esophagectomy.</a:t>
            </a:r>
          </a:p>
          <a:p>
            <a:pPr lvl="0" indent="0" marL="0">
              <a:buNone/>
            </a:pPr>
            <a:r>
              <a:rPr/>
              <a:t>Requires treatment with antibiotics and frequently requires a longer hospitalization.</a:t>
            </a:r>
          </a:p>
        </p:txBody>
      </p:sp>
      <p:pic>
        <p:nvPicPr>
          <p:cNvPr descr="https://deidt7p41jzcy.cloudfront.net/Eso_LungsArtboard.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Preventing Pneumonia</a:t>
            </a:r>
          </a:p>
        </p:txBody>
      </p:sp>
      <p:sp>
        <p:nvSpPr>
          <p:cNvPr id="3" name="Content Placeholder 2"/>
          <p:cNvSpPr>
            <a:spLocks noGrp="1"/>
          </p:cNvSpPr>
          <p:nvPr>
            <p:ph idx="1"/>
          </p:nvPr>
        </p:nvSpPr>
        <p:spPr/>
        <p:txBody>
          <a:bodyPr/>
          <a:lstStyle/>
          <a:p>
            <a:pPr lvl="0" indent="0" marL="0">
              <a:buNone/>
            </a:pPr>
            <a:r>
              <a:rPr/>
              <a:t>Several ways to help prevent pneumonia:</a:t>
            </a:r>
          </a:p>
          <a:p>
            <a:pPr lvl="0"/>
            <a:r>
              <a:rPr/>
              <a:t>Deep breathing</a:t>
            </a:r>
          </a:p>
          <a:p>
            <a:pPr lvl="0"/>
            <a:r>
              <a:rPr/>
              <a:t>Coughing</a:t>
            </a:r>
          </a:p>
          <a:p>
            <a:pPr lvl="0"/>
            <a:r>
              <a:rPr/>
              <a:t>Walking</a:t>
            </a:r>
          </a:p>
          <a:p>
            <a:pPr lvl="0" indent="0" marL="0">
              <a:buNone/>
            </a:pPr>
            <a:r>
              <a:rPr/>
              <a:t>After surgery, this means:</a:t>
            </a:r>
          </a:p>
          <a:p>
            <a:pPr lvl="0"/>
            <a:r>
              <a:rPr/>
              <a:t>Sitting in a chair most of the day</a:t>
            </a:r>
          </a:p>
          <a:p>
            <a:pPr lvl="0"/>
            <a:r>
              <a:rPr/>
              <a:t>Walking in the halls as soon as possible</a:t>
            </a:r>
          </a:p>
        </p:txBody>
      </p:sp>
    </p:spTree>
  </p:cSld>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Minimally-invasive Esophagectomy</a:t>
            </a:r>
          </a:p>
        </p:txBody>
      </p:sp>
      <p:pic>
        <p:nvPicPr>
          <p:cNvPr descr="https://deidt7p41jzcy.cloudfront.net/mie_abd.png" id="0" name="Picture 1"/>
          <p:cNvPicPr>
            <a:picLocks noGrp="1" noChangeAspect="1"/>
          </p:cNvPicPr>
          <p:nvPr/>
        </p:nvPicPr>
        <p:blipFill>
          <a:blip r:embed="rId2"/>
          <a:stretch>
            <a:fillRect/>
          </a:stretch>
        </p:blipFill>
        <p:spPr bwMode="auto">
          <a:xfrm>
            <a:off x="304800" y="1498600"/>
            <a:ext cx="4178300" cy="3136900"/>
          </a:xfrm>
          <a:prstGeom prst="rect">
            <a:avLst/>
          </a:prstGeom>
          <a:noFill/>
          <a:ln w="9525">
            <a:noFill/>
            <a:headEnd/>
            <a:tailEnd/>
          </a:ln>
        </p:spPr>
      </p:pic>
      <p:pic>
        <p:nvPicPr>
          <p:cNvPr descr="https://deidt7p41jzcy.cloudfront.net/mie_chest.png" id="0" name="Picture 1"/>
          <p:cNvPicPr>
            <a:picLocks noGrp="1" noChangeAspect="1"/>
          </p:cNvPicPr>
          <p:nvPr/>
        </p:nvPicPr>
        <p:blipFill>
          <a:blip r:embed="rId3"/>
          <a:stretch>
            <a:fillRect/>
          </a:stretch>
        </p:blipFill>
        <p:spPr bwMode="auto">
          <a:xfrm>
            <a:off x="4635500" y="1485900"/>
            <a:ext cx="4191000" cy="3149600"/>
          </a:xfrm>
          <a:prstGeom prst="rect">
            <a:avLst/>
          </a:prstGeom>
          <a:noFill/>
          <a:ln w="9525">
            <a:noFill/>
            <a:headEnd/>
            <a:tailEnd/>
          </a:ln>
        </p:spPr>
      </p:pic>
    </p:spTree>
  </p:cSld>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Risks of Surgery</a:t>
            </a:r>
          </a:p>
        </p:txBody>
      </p:sp>
      <p:sp>
        <p:nvSpPr>
          <p:cNvPr id="3" name="Content Placeholder 2"/>
          <p:cNvSpPr>
            <a:spLocks noGrp="1"/>
          </p:cNvSpPr>
          <p:nvPr>
            <p:ph idx="1"/>
          </p:nvPr>
        </p:nvSpPr>
        <p:spPr/>
        <p:txBody>
          <a:bodyPr/>
          <a:lstStyle/>
          <a:p>
            <a:pPr lvl="0" indent="0" marL="0">
              <a:buNone/>
            </a:pPr>
            <a:r>
              <a:rPr/>
              <a:t>Risks related to anesthesia</a:t>
            </a:r>
          </a:p>
          <a:p>
            <a:pPr lvl="0"/>
            <a:r>
              <a:rPr/>
              <a:t>Heart attack (5%)</a:t>
            </a:r>
          </a:p>
          <a:p>
            <a:pPr lvl="0"/>
            <a:r>
              <a:rPr/>
              <a:t>Irregular heart rhythm (15%)</a:t>
            </a:r>
          </a:p>
          <a:p>
            <a:pPr lvl="0"/>
            <a:r>
              <a:rPr/>
              <a:t>Pneumonia (10%)</a:t>
            </a:r>
          </a:p>
          <a:p>
            <a:pPr lvl="0"/>
            <a:r>
              <a:rPr/>
              <a:t>Blood clots in legs (&lt;5%)</a:t>
            </a:r>
          </a:p>
          <a:p>
            <a:pPr lvl="0"/>
            <a:r>
              <a:rPr/>
              <a:t>Pulmonary embolism (2%)</a:t>
            </a:r>
          </a:p>
        </p:txBody>
      </p:sp>
    </p:spTree>
  </p:cSld>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Risks of Surgery</a:t>
            </a:r>
          </a:p>
        </p:txBody>
      </p:sp>
      <p:sp>
        <p:nvSpPr>
          <p:cNvPr id="3" name="Content Placeholder 2"/>
          <p:cNvSpPr>
            <a:spLocks noGrp="1"/>
          </p:cNvSpPr>
          <p:nvPr>
            <p:ph idx="1"/>
          </p:nvPr>
        </p:nvSpPr>
        <p:spPr/>
        <p:txBody>
          <a:bodyPr/>
          <a:lstStyle/>
          <a:p>
            <a:pPr lvl="0" indent="0" marL="0">
              <a:buNone/>
            </a:pPr>
            <a:r>
              <a:rPr/>
              <a:t>Risks related to Surgery</a:t>
            </a:r>
          </a:p>
          <a:p>
            <a:pPr lvl="0"/>
            <a:r>
              <a:rPr/>
              <a:t>Anastomotic leak (5%)</a:t>
            </a:r>
          </a:p>
          <a:p>
            <a:pPr lvl="0"/>
            <a:r>
              <a:rPr/>
              <a:t>Stricture at anastomosis (15%)</a:t>
            </a:r>
          </a:p>
          <a:p>
            <a:pPr lvl="0"/>
            <a:r>
              <a:rPr/>
              <a:t>Death within 90 days of surgery</a:t>
            </a:r>
          </a:p>
          <a:p>
            <a:pPr lvl="1"/>
            <a:r>
              <a:rPr/>
              <a:t>Low risk patients = 2%</a:t>
            </a:r>
          </a:p>
          <a:p>
            <a:pPr lvl="1"/>
            <a:r>
              <a:rPr/>
              <a:t>Intermediate risk = 10%</a:t>
            </a:r>
          </a:p>
          <a:p>
            <a:pPr lvl="1"/>
            <a:r>
              <a:rPr/>
              <a:t>High risk = 30%</a:t>
            </a:r>
          </a:p>
        </p:txBody>
      </p:sp>
    </p:spTree>
  </p:cSld>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Risks of Surgery</a:t>
            </a:r>
          </a:p>
        </p:txBody>
      </p:sp>
      <p:graphicFrame>
        <p:nvGraphicFramePr>
          <p:cNvPr id="6" name="Content Placeholder 5"/>
          <p:cNvGraphicFramePr>
            <a:graphicFrameLocks noGrp="1"/>
          </p:cNvGraphicFramePr>
          <p:nvPr>
            <p:ph idx="1"/>
          </p:nvPr>
        </p:nvGraphicFramePr>
        <p:xfrm>
          <a:off x="279400" y="952500"/>
          <a:ext cx="8547100" cy="3467100"/>
        </p:xfrm>
        <a:graphic>
          <a:graphicData uri="http://schemas.openxmlformats.org/drawingml/2006/table">
            <a:tbl>
              <a:tblPr firstRow="1" bandRow="1">
                <a:tableStyleId>{69012ECD-51FC-41F1-AA8D-1B2483CD663E}</a:tableStyleId>
              </a:tblPr>
              <a:tblGrid>
                <a:gridCol w="2844800"/>
                <a:gridCol w="2844800"/>
                <a:gridCol w="2844800"/>
              </a:tblGrid>
              <a:tr h="0">
                <a:tc>
                  <a:txBody>
                    <a:bodyPr/>
                    <a:lstStyle/>
                    <a:p>
                      <a:endParaRPr/>
                    </a:p>
                  </a:txBody>
                  <a:tcPr/>
                </a:tc>
                <a:tc>
                  <a:txBody>
                    <a:bodyPr/>
                    <a:lstStyle/>
                    <a:p>
                      <a:pPr lvl="0" indent="0" marL="0" algn="ctr">
                        <a:buNone/>
                      </a:pPr>
                      <a:r>
                        <a:rPr/>
                        <a:t>Age &lt;75</a:t>
                      </a:r>
                    </a:p>
                  </a:txBody>
                  <a:tcPr/>
                </a:tc>
                <a:tc>
                  <a:txBody>
                    <a:bodyPr/>
                    <a:lstStyle/>
                    <a:p>
                      <a:pPr lvl="0" indent="0" marL="0" algn="ctr">
                        <a:buNone/>
                      </a:pPr>
                      <a:r>
                        <a:rPr/>
                        <a:t>Age &gt;75</a:t>
                      </a:r>
                    </a:p>
                  </a:txBody>
                  <a:tcPr/>
                </a:tc>
              </a:tr>
              <a:tr h="0">
                <a:tc>
                  <a:txBody>
                    <a:bodyPr/>
                    <a:lstStyle/>
                    <a:p>
                      <a:pPr lvl="0" indent="0" marL="0">
                        <a:buNone/>
                      </a:pPr>
                      <a:r>
                        <a:rPr/>
                        <a:t>Normal Muscle (75%)</a:t>
                      </a:r>
                    </a:p>
                  </a:txBody>
                </a:tc>
                <a:tc>
                  <a:txBody>
                    <a:bodyPr/>
                    <a:lstStyle/>
                    <a:p>
                      <a:pPr lvl="0" indent="0" marL="0" algn="ctr">
                        <a:buNone/>
                      </a:pPr>
                      <a:r>
                        <a:rPr/>
                        <a:t>2%</a:t>
                      </a:r>
                    </a:p>
                  </a:txBody>
                </a:tc>
                <a:tc>
                  <a:txBody>
                    <a:bodyPr/>
                    <a:lstStyle/>
                    <a:p>
                      <a:pPr lvl="0" indent="0" marL="0" algn="ctr">
                        <a:buNone/>
                      </a:pPr>
                      <a:r>
                        <a:rPr/>
                        <a:t>10%</a:t>
                      </a:r>
                    </a:p>
                  </a:txBody>
                </a:tc>
              </a:tr>
              <a:tr h="0">
                <a:tc>
                  <a:txBody>
                    <a:bodyPr/>
                    <a:lstStyle/>
                    <a:p>
                      <a:pPr lvl="0" indent="0" marL="0">
                        <a:buNone/>
                      </a:pPr>
                      <a:r>
                        <a:rPr/>
                        <a:t>Low Muscle (25%)</a:t>
                      </a:r>
                    </a:p>
                  </a:txBody>
                </a:tc>
                <a:tc>
                  <a:txBody>
                    <a:bodyPr/>
                    <a:lstStyle/>
                    <a:p>
                      <a:pPr lvl="0" indent="0" marL="0" algn="ctr">
                        <a:buNone/>
                      </a:pPr>
                      <a:r>
                        <a:rPr/>
                        <a:t>10%</a:t>
                      </a:r>
                    </a:p>
                  </a:txBody>
                </a:tc>
                <a:tc>
                  <a:txBody>
                    <a:bodyPr/>
                    <a:lstStyle/>
                    <a:p>
                      <a:pPr lvl="0" indent="0" marL="0" algn="ctr">
                        <a:buNone/>
                      </a:pPr>
                      <a:r>
                        <a:rPr/>
                        <a:t>30%</a:t>
                      </a:r>
                    </a:p>
                  </a:txBody>
                </a:tc>
              </a:tr>
            </a:tbl>
          </a:graphicData>
        </a:graphic>
      </p:graphicFrame>
      <p:sp>
        <p:nvSpPr>
          <p:cNvPr id="1" name="TextBox 3"/>
          <p:cNvSpPr txBox="1"/>
          <p:nvPr/>
        </p:nvSpPr>
        <p:spPr>
          <a:xfrm>
            <a:off x="279400" y="4419600"/>
            <a:ext cx="8547100" cy="508000"/>
          </a:xfrm>
          <a:prstGeom prst="rect">
            <a:avLst/>
          </a:prstGeom>
          <a:noFill/>
        </p:spPr>
        <p:txBody>
          <a:bodyPr/>
          <a:lstStyle/>
          <a:p>
            <a:pPr lvl="0" indent="0" marL="0" algn="ctr">
              <a:buNone/>
            </a:pPr>
            <a:r>
              <a:rPr/>
              <a:t>Risks of Death within 90 Days of Surgery</a:t>
            </a:r>
          </a:p>
        </p:txBody>
      </p:sp>
    </p:spTree>
  </p:cSld>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Day Prior to Surgery</a:t>
            </a:r>
          </a:p>
        </p:txBody>
      </p:sp>
      <p:sp>
        <p:nvSpPr>
          <p:cNvPr id="3" name="Content Placeholder 2"/>
          <p:cNvSpPr>
            <a:spLocks noGrp="1"/>
          </p:cNvSpPr>
          <p:nvPr>
            <p:ph idx="1"/>
          </p:nvPr>
        </p:nvSpPr>
        <p:spPr/>
        <p:txBody>
          <a:bodyPr/>
          <a:lstStyle/>
          <a:p>
            <a:pPr lvl="0"/>
            <a:r>
              <a:rPr/>
              <a:t>Clear liquids for 24 hours prior to surgery</a:t>
            </a:r>
          </a:p>
          <a:p>
            <a:pPr lvl="0"/>
            <a:r>
              <a:rPr/>
              <a:t>Check with Pre-op nurse regarding medicines day prior to surgery</a:t>
            </a:r>
          </a:p>
          <a:p>
            <a:pPr lvl="0"/>
            <a:r>
              <a:rPr/>
              <a:t>No tube feedings the night before surgery</a:t>
            </a:r>
          </a:p>
        </p:txBody>
      </p:sp>
    </p:spTree>
  </p:cSld>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Day of Surgery</a:t>
            </a:r>
          </a:p>
        </p:txBody>
      </p:sp>
      <p:sp>
        <p:nvSpPr>
          <p:cNvPr id="3" name="Content Placeholder 2"/>
          <p:cNvSpPr>
            <a:spLocks noGrp="1"/>
          </p:cNvSpPr>
          <p:nvPr>
            <p:ph idx="1"/>
          </p:nvPr>
        </p:nvSpPr>
        <p:spPr/>
        <p:txBody>
          <a:bodyPr/>
          <a:lstStyle/>
          <a:p>
            <a:pPr lvl="0"/>
            <a:r>
              <a:rPr/>
              <a:t>Arrive at 5am – nothing to eat or drink after midnight.</a:t>
            </a:r>
          </a:p>
          <a:p>
            <a:pPr lvl="0"/>
            <a:r>
              <a:rPr/>
              <a:t>Medicines w/ a sip of water (or black coffee) but </a:t>
            </a:r>
            <a:r>
              <a:rPr b="1"/>
              <a:t>no cream</a:t>
            </a:r>
            <a:r>
              <a:rPr/>
              <a:t>.</a:t>
            </a:r>
          </a:p>
          <a:p>
            <a:pPr lvl="0"/>
            <a:r>
              <a:rPr/>
              <a:t>Surgery will be cancelled if you have cream/milk</a:t>
            </a:r>
          </a:p>
          <a:p>
            <a:pPr lvl="0"/>
            <a:r>
              <a:rPr/>
              <a:t>Waiting room for family and friends on 5th floor</a:t>
            </a:r>
          </a:p>
          <a:p>
            <a:pPr lvl="0"/>
            <a:r>
              <a:rPr/>
              <a:t>Post-operative care in STICU (11th floor)</a:t>
            </a:r>
          </a:p>
        </p:txBody>
      </p:sp>
    </p:spTree>
  </p:cSld>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Epidural Catheter for Pain Control</a:t>
            </a:r>
          </a:p>
        </p:txBody>
      </p:sp>
      <p:sp>
        <p:nvSpPr>
          <p:cNvPr id="3" name="Content Placeholder 2"/>
          <p:cNvSpPr>
            <a:spLocks noGrp="1"/>
          </p:cNvSpPr>
          <p:nvPr>
            <p:ph idx="1"/>
          </p:nvPr>
        </p:nvSpPr>
        <p:spPr/>
        <p:txBody>
          <a:bodyPr/>
          <a:lstStyle/>
          <a:p>
            <a:pPr lvl="0"/>
            <a:r>
              <a:rPr/>
              <a:t>Remains in place for 2-5 days</a:t>
            </a:r>
          </a:p>
          <a:p>
            <a:pPr lvl="0"/>
            <a:r>
              <a:rPr/>
              <a:t>Dosage can be adjusted as needed</a:t>
            </a:r>
          </a:p>
          <a:p>
            <a:pPr lvl="0"/>
            <a:r>
              <a:rPr/>
              <a:t>Can make it more difficult to urinate</a:t>
            </a:r>
          </a:p>
          <a:p>
            <a:pPr lvl="0"/>
            <a:r>
              <a:rPr/>
              <a:t>May require foley catheter in bladder</a:t>
            </a:r>
          </a:p>
          <a:p>
            <a:pPr lvl="0"/>
            <a:r>
              <a:rPr/>
              <a:t>Foley catheter removed after epidural removed</a:t>
            </a:r>
          </a:p>
        </p:txBody>
      </p:sp>
    </p:spTree>
  </p:cSld>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ICU Stay (2-4 days)</a:t>
            </a:r>
          </a:p>
        </p:txBody>
      </p:sp>
      <p:sp>
        <p:nvSpPr>
          <p:cNvPr id="3" name="Content Placeholder 2"/>
          <p:cNvSpPr>
            <a:spLocks noGrp="1"/>
          </p:cNvSpPr>
          <p:nvPr>
            <p:ph idx="1"/>
          </p:nvPr>
        </p:nvSpPr>
        <p:spPr/>
        <p:txBody>
          <a:bodyPr/>
          <a:lstStyle/>
          <a:p>
            <a:pPr lvl="0"/>
            <a:r>
              <a:rPr/>
              <a:t>NG tube in nose to drain stomach and esophagus</a:t>
            </a:r>
          </a:p>
          <a:p>
            <a:pPr lvl="0"/>
            <a:r>
              <a:rPr/>
              <a:t>Catheter in bladder</a:t>
            </a:r>
          </a:p>
          <a:p>
            <a:pPr lvl="0"/>
            <a:r>
              <a:rPr/>
              <a:t>Chest tube right chest</a:t>
            </a:r>
          </a:p>
          <a:p>
            <a:pPr lvl="0"/>
            <a:r>
              <a:rPr/>
              <a:t>Abdominal drains (usually 2)</a:t>
            </a:r>
          </a:p>
          <a:p>
            <a:pPr lvl="0"/>
            <a:r>
              <a:rPr/>
              <a:t>Feeding jejunostomy (usually stays in 8 wks)</a:t>
            </a:r>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Lymph Nodes</a:t>
            </a:r>
          </a:p>
        </p:txBody>
      </p:sp>
      <p:sp>
        <p:nvSpPr>
          <p:cNvPr id="3" name="Content Placeholder 2"/>
          <p:cNvSpPr>
            <a:spLocks noGrp="1"/>
          </p:cNvSpPr>
          <p:nvPr>
            <p:ph idx="1" sz="half"/>
          </p:nvPr>
        </p:nvSpPr>
        <p:spPr/>
        <p:txBody>
          <a:bodyPr/>
          <a:lstStyle/>
          <a:p>
            <a:pPr lvl="0" indent="0" marL="0">
              <a:buNone/>
            </a:pPr>
            <a:br/>
            <a:br/>
            <a:r>
              <a:rPr/>
              <a:t>In some cases, cancer cells can break off from the main tumor and spread to lymph nodes</a:t>
            </a:r>
          </a:p>
        </p:txBody>
      </p:sp>
      <p:pic>
        <p:nvPicPr>
          <p:cNvPr descr="https://deidt7p41jzcy.cloudfront.net/tumor25b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ICU</a:t>
            </a:r>
          </a:p>
        </p:txBody>
      </p:sp>
      <p:sp>
        <p:nvSpPr>
          <p:cNvPr id="3" name="Content Placeholder 2"/>
          <p:cNvSpPr>
            <a:spLocks noGrp="1"/>
          </p:cNvSpPr>
          <p:nvPr>
            <p:ph idx="1"/>
          </p:nvPr>
        </p:nvSpPr>
        <p:spPr/>
        <p:txBody>
          <a:bodyPr/>
          <a:lstStyle/>
          <a:p>
            <a:pPr lvl="0"/>
            <a:r>
              <a:rPr/>
              <a:t>Bladder catheter removed → check that bladder empties properly</a:t>
            </a:r>
          </a:p>
          <a:p>
            <a:pPr lvl="0"/>
            <a:r>
              <a:rPr/>
              <a:t>Chest tube removed (day 2-4) → follow-up chest x-ray</a:t>
            </a:r>
          </a:p>
          <a:p>
            <a:pPr lvl="0"/>
            <a:r>
              <a:rPr/>
              <a:t>Fluid emptied from drains every few hours</a:t>
            </a:r>
          </a:p>
          <a:p>
            <a:pPr lvl="0"/>
            <a:r>
              <a:rPr/>
              <a:t>Start tube feedings by feeding</a:t>
            </a:r>
          </a:p>
          <a:p>
            <a:pPr lvl="0"/>
            <a:r>
              <a:rPr/>
              <a:t>Feeding jejunostomy (stays in 8 weeks)</a:t>
            </a:r>
          </a:p>
        </p:txBody>
      </p:sp>
    </p:spTree>
  </p:cSld>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Ward - 6Tower</a:t>
            </a:r>
          </a:p>
        </p:txBody>
      </p:sp>
      <p:sp>
        <p:nvSpPr>
          <p:cNvPr id="3" name="Content Placeholder 2"/>
          <p:cNvSpPr>
            <a:spLocks noGrp="1"/>
          </p:cNvSpPr>
          <p:nvPr>
            <p:ph idx="1"/>
          </p:nvPr>
        </p:nvSpPr>
        <p:spPr/>
        <p:txBody>
          <a:bodyPr/>
          <a:lstStyle/>
          <a:p>
            <a:pPr lvl="0"/>
            <a:r>
              <a:rPr/>
              <a:t>Jejunostomy feeds started</a:t>
            </a:r>
          </a:p>
          <a:p>
            <a:pPr lvl="0"/>
            <a:r>
              <a:rPr/>
              <a:t>Up in a chair most of the day</a:t>
            </a:r>
          </a:p>
          <a:p>
            <a:pPr lvl="0"/>
            <a:r>
              <a:rPr/>
              <a:t>Walking in the halls</a:t>
            </a:r>
          </a:p>
          <a:p>
            <a:pPr lvl="1"/>
            <a:r>
              <a:rPr/>
              <a:t>Start with assistance</a:t>
            </a:r>
          </a:p>
          <a:p>
            <a:pPr lvl="1"/>
            <a:r>
              <a:rPr/>
              <a:t>Improves lung function</a:t>
            </a:r>
          </a:p>
          <a:p>
            <a:pPr lvl="1"/>
            <a:r>
              <a:rPr/>
              <a:t>Prevents loss of muscle strength</a:t>
            </a:r>
          </a:p>
        </p:txBody>
      </p:sp>
    </p:spTree>
  </p:cSld>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Feeds</a:t>
            </a:r>
          </a:p>
        </p:txBody>
      </p:sp>
      <p:sp>
        <p:nvSpPr>
          <p:cNvPr id="3" name="Content Placeholder 2"/>
          <p:cNvSpPr>
            <a:spLocks noGrp="1"/>
          </p:cNvSpPr>
          <p:nvPr>
            <p:ph idx="1"/>
          </p:nvPr>
        </p:nvSpPr>
        <p:spPr/>
        <p:txBody>
          <a:bodyPr/>
          <a:lstStyle/>
          <a:p>
            <a:pPr lvl="0" indent="0" marL="0">
              <a:buNone/>
            </a:pPr>
            <a:r>
              <a:rPr/>
              <a:t>Jejunostomy tube feeds</a:t>
            </a:r>
          </a:p>
          <a:p>
            <a:pPr lvl="0"/>
            <a:r>
              <a:rPr/>
              <a:t>Start continuous (24 hours)</a:t>
            </a:r>
          </a:p>
          <a:p>
            <a:pPr lvl="0"/>
            <a:r>
              <a:rPr/>
              <a:t>Convert to night-time only (16 hours)</a:t>
            </a:r>
          </a:p>
          <a:p>
            <a:pPr lvl="0" indent="0" marL="0">
              <a:buNone/>
            </a:pPr>
            <a:r>
              <a:rPr/>
              <a:t>Water administered through feeding tube</a:t>
            </a:r>
          </a:p>
          <a:p>
            <a:pPr lvl="0"/>
            <a:r>
              <a:rPr/>
              <a:t>Usually 8oz 4 times/day</a:t>
            </a:r>
          </a:p>
          <a:p>
            <a:pPr lvl="0"/>
            <a:r>
              <a:rPr/>
              <a:t>Important to prevent dehydration</a:t>
            </a:r>
          </a:p>
        </p:txBody>
      </p:sp>
    </p:spTree>
  </p:cSld>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Jejunostomy Tube</a:t>
            </a:r>
          </a:p>
        </p:txBody>
      </p:sp>
      <p:sp>
        <p:nvSpPr>
          <p:cNvPr id="3" name="Content Placeholder 2"/>
          <p:cNvSpPr>
            <a:spLocks noGrp="1"/>
          </p:cNvSpPr>
          <p:nvPr>
            <p:ph idx="1" sz="half"/>
          </p:nvPr>
        </p:nvSpPr>
        <p:spPr/>
        <p:txBody>
          <a:bodyPr/>
          <a:lstStyle/>
          <a:p>
            <a:pPr lvl="0"/>
            <a:r>
              <a:rPr/>
              <a:t>Nutrition to bypasses the esophagus and stomach</a:t>
            </a:r>
          </a:p>
          <a:p>
            <a:pPr lvl="0"/>
            <a:r>
              <a:rPr/>
              <a:t>Placed in small intestine</a:t>
            </a:r>
          </a:p>
          <a:p>
            <a:pPr lvl="0"/>
            <a:r>
              <a:rPr/>
              <a:t>Pump administers feedings slowly</a:t>
            </a:r>
          </a:p>
          <a:p>
            <a:pPr lvl="0"/>
            <a:r>
              <a:rPr/>
              <a:t>Feeding usually done at night</a:t>
            </a:r>
          </a:p>
        </p:txBody>
      </p:sp>
      <p:pic>
        <p:nvPicPr>
          <p:cNvPr descr="https://deidt7p41jzcy.cloudfront.net/jtube_ai.png" id="0" name="Picture 1"/>
          <p:cNvPicPr>
            <a:picLocks noGrp="1" noChangeAspect="1"/>
          </p:cNvPicPr>
          <p:nvPr/>
        </p:nvPicPr>
        <p:blipFill>
          <a:blip r:embed="rId2"/>
          <a:stretch>
            <a:fillRect/>
          </a:stretch>
        </p:blipFill>
        <p:spPr bwMode="auto">
          <a:xfrm>
            <a:off x="4902200" y="1193800"/>
            <a:ext cx="3644900" cy="3733800"/>
          </a:xfrm>
          <a:prstGeom prst="rect">
            <a:avLst/>
          </a:prstGeom>
          <a:noFill/>
          <a:ln w="9525">
            <a:noFill/>
            <a:headEnd/>
            <a:tailEnd/>
          </a:ln>
        </p:spPr>
      </p:pic>
    </p:spTree>
  </p:cSld>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Typical Regimen</a:t>
            </a:r>
          </a:p>
        </p:txBody>
      </p:sp>
      <p:sp>
        <p:nvSpPr>
          <p:cNvPr id="3" name="Content Placeholder 2"/>
          <p:cNvSpPr>
            <a:spLocks noGrp="1"/>
          </p:cNvSpPr>
          <p:nvPr>
            <p:ph idx="1"/>
          </p:nvPr>
        </p:nvSpPr>
        <p:spPr/>
        <p:txBody>
          <a:bodyPr/>
          <a:lstStyle/>
          <a:p>
            <a:pPr lvl="0"/>
            <a:r>
              <a:rPr/>
              <a:t>Jejunostomy tube feeds for 16 hours (6pm-10am)</a:t>
            </a:r>
          </a:p>
          <a:p>
            <a:pPr lvl="1"/>
            <a:r>
              <a:rPr/>
              <a:t>Men: 75mL/hour x 16 hours = 5 cartons</a:t>
            </a:r>
          </a:p>
          <a:p>
            <a:pPr lvl="1"/>
            <a:r>
              <a:rPr/>
              <a:t>Women: 60mL/hour x 16 hours = 4 cartons</a:t>
            </a:r>
          </a:p>
          <a:p>
            <a:pPr lvl="0"/>
            <a:r>
              <a:rPr/>
              <a:t>Water 240ml (8oz) via syringe 4x/day</a:t>
            </a:r>
          </a:p>
          <a:p>
            <a:pPr lvl="0" indent="0" marL="0">
              <a:buNone/>
            </a:pPr>
            <a:r>
              <a:rPr/>
              <a:t>Hospital nurses will teach use of the feeding tube</a:t>
            </a:r>
          </a:p>
        </p:txBody>
      </p:sp>
    </p:spTree>
  </p:cSld>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Feeds with Diabetes</a:t>
            </a:r>
          </a:p>
        </p:txBody>
      </p:sp>
      <p:sp>
        <p:nvSpPr>
          <p:cNvPr id="3" name="Content Placeholder 2"/>
          <p:cNvSpPr>
            <a:spLocks noGrp="1"/>
          </p:cNvSpPr>
          <p:nvPr>
            <p:ph idx="1"/>
          </p:nvPr>
        </p:nvSpPr>
        <p:spPr/>
        <p:txBody>
          <a:bodyPr/>
          <a:lstStyle/>
          <a:p>
            <a:pPr lvl="0" indent="0" marL="0">
              <a:buNone/>
            </a:pPr>
            <a:r>
              <a:rPr/>
              <a:t>Jejunostomy feedings elevate blood sugars</a:t>
            </a:r>
          </a:p>
          <a:p>
            <a:pPr lvl="0"/>
            <a:r>
              <a:rPr/>
              <a:t>Insulin may be required along with feeds</a:t>
            </a:r>
          </a:p>
          <a:p>
            <a:pPr lvl="0" indent="0" marL="0">
              <a:buNone/>
            </a:pPr>
            <a:r>
              <a:rPr/>
              <a:t>Typical Pattern for tube feeds</a:t>
            </a:r>
          </a:p>
          <a:p>
            <a:pPr lvl="0"/>
            <a:r>
              <a:rPr/>
              <a:t>Feeds run via pump from 6pm to 10am</a:t>
            </a:r>
          </a:p>
          <a:p>
            <a:pPr lvl="0"/>
            <a:r>
              <a:rPr/>
              <a:t>Insulin at 6pm (70/30 insulin)</a:t>
            </a:r>
          </a:p>
          <a:p>
            <a:pPr lvl="0"/>
            <a:r>
              <a:rPr/>
              <a:t>Insulin at Midnight (70/30 insulin)</a:t>
            </a:r>
          </a:p>
          <a:p>
            <a:pPr lvl="0"/>
            <a:r>
              <a:rPr/>
              <a:t>No insulin if tube feedings are not run</a:t>
            </a:r>
          </a:p>
        </p:txBody>
      </p:sp>
    </p:spTree>
  </p:cSld>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Jejunostomy Video</a:t>
            </a:r>
          </a:p>
        </p:txBody>
      </p:sp>
      <p:sp>
        <p:nvSpPr>
          <p:cNvPr id="3" name="Content Placeholder 2"/>
          <p:cNvSpPr>
            <a:spLocks noGrp="1"/>
          </p:cNvSpPr>
          <p:nvPr>
            <p:ph idx="1" sz="half"/>
          </p:nvPr>
        </p:nvSpPr>
        <p:spPr/>
        <p:txBody>
          <a:bodyPr/>
          <a:lstStyle/>
          <a:p>
            <a:pPr lvl="0" indent="0" marL="0">
              <a:buNone/>
            </a:pPr>
            <a:r>
              <a:rPr/>
              <a:t>A video is available to help become familiar with the feeding jejunostomy</a:t>
            </a:r>
          </a:p>
        </p:txBody>
      </p:sp>
      <p:pic>
        <p:nvPicPr>
          <p:cNvPr descr="https://deidt7p41jzcy.cloudfront.net/jejunostomy_qrcode.png" id="0" name="Picture 1"/>
          <p:cNvPicPr>
            <a:picLocks noGrp="1" noChangeAspect="1"/>
          </p:cNvPicPr>
          <p:nvPr/>
        </p:nvPicPr>
        <p:blipFill>
          <a:blip r:embed="rId2"/>
          <a:stretch>
            <a:fillRect/>
          </a:stretch>
        </p:blipFill>
        <p:spPr bwMode="auto">
          <a:xfrm>
            <a:off x="5067300" y="1193800"/>
            <a:ext cx="3327400" cy="3733800"/>
          </a:xfrm>
          <a:prstGeom prst="rect">
            <a:avLst/>
          </a:prstGeom>
          <a:noFill/>
          <a:ln w="9525">
            <a:noFill/>
            <a:headEnd/>
            <a:tailEnd/>
          </a:ln>
        </p:spPr>
      </p:pic>
    </p:spTree>
  </p:cSld>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Activity</a:t>
            </a:r>
          </a:p>
        </p:txBody>
      </p:sp>
      <p:sp>
        <p:nvSpPr>
          <p:cNvPr id="3" name="Content Placeholder 2"/>
          <p:cNvSpPr>
            <a:spLocks noGrp="1"/>
          </p:cNvSpPr>
          <p:nvPr>
            <p:ph idx="1"/>
          </p:nvPr>
        </p:nvSpPr>
        <p:spPr/>
        <p:txBody>
          <a:bodyPr/>
          <a:lstStyle/>
          <a:p>
            <a:pPr lvl="0"/>
            <a:r>
              <a:rPr/>
              <a:t>Up in chair most of the day</a:t>
            </a:r>
          </a:p>
          <a:p>
            <a:pPr lvl="0"/>
            <a:r>
              <a:rPr/>
              <a:t>Walking with help from nurse/Physical Therapist</a:t>
            </a:r>
          </a:p>
          <a:p>
            <a:pPr lvl="0"/>
            <a:r>
              <a:rPr/>
              <a:t>Goals:</a:t>
            </a:r>
          </a:p>
          <a:p>
            <a:pPr lvl="1"/>
            <a:r>
              <a:rPr/>
              <a:t>Improve lung function</a:t>
            </a:r>
          </a:p>
          <a:p>
            <a:pPr lvl="1"/>
            <a:r>
              <a:rPr/>
              <a:t>Prevent muscle loss</a:t>
            </a:r>
          </a:p>
        </p:txBody>
      </p:sp>
    </p:spTree>
  </p:cSld>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Nasogastric (NG) Tube</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Tube passed through nose into stomach</a:t>
                </a:r>
              </a:p>
              <a:p>
                <a:pPr lvl="0"/>
                <a:r>
                  <a:rPr/>
                  <a:t>Drains fluid from stomach</a:t>
                </a:r>
              </a:p>
              <a:p>
                <a:pPr lvl="0"/>
                <a:r>
                  <a:rPr/>
                  <a:t>Prevents vomiting</a:t>
                </a:r>
              </a:p>
              <a:p>
                <a:pPr lvl="0" indent="0" marL="0">
                  <a:buNone/>
                </a:pPr>
                <a:r>
                  <a:rPr/>
                  <a:t>Upper GI X-ray on 2nd or 3rd day after surgery</a:t>
                </a:r>
              </a:p>
              <a:p>
                <a:pPr lvl="0"/>
                <a:r>
                  <a:rPr/>
                  <a:t>If stomach empties well </a:t>
                </a:r>
                <a14:m>
                  <m:oMath xmlns:m="http://schemas.openxmlformats.org/officeDocument/2006/math">
                    <m:r>
                      <m:rPr>
                        <m:sty m:val="p"/>
                      </m:rPr>
                      <m:t>→</m:t>
                    </m:r>
                  </m:oMath>
                </a14:m>
                <a:r>
                  <a:rPr/>
                  <a:t> NG tube removed</a:t>
                </a:r>
              </a:p>
              <a:p>
                <a:pPr lvl="0"/>
                <a:r>
                  <a:rPr/>
                  <a:t>Otherwise, X-ray repeated 2-3 days later</a:t>
                </a:r>
              </a:p>
            </p:txBody>
          </p:sp>
        </mc:Choice>
      </mc:AlternateContent>
    </p:spTree>
  </p:cSld>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Swallowing Evaluation</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Once NG tube has been removed:</a:t>
                </a:r>
              </a:p>
              <a:p>
                <a:pPr lvl="0" indent="0" marL="0">
                  <a:buNone/>
                </a:pPr>
                <a:r>
                  <a:rPr/>
                  <a:t>Modified barium swallow in radiology</a:t>
                </a:r>
              </a:p>
              <a:p>
                <a:pPr lvl="0"/>
                <a:r>
                  <a:rPr/>
                  <a:t>Drink a white chalky liquid (barium)</a:t>
                </a:r>
              </a:p>
              <a:p>
                <a:pPr lvl="0"/>
                <a:r>
                  <a:rPr/>
                  <a:t>Look for proper swallowing function</a:t>
                </a:r>
              </a:p>
              <a:p>
                <a:pPr lvl="0"/>
                <a:r>
                  <a:rPr/>
                  <a:t>70% of patients </a:t>
                </a:r>
                <a14:m>
                  <m:oMath xmlns:m="http://schemas.openxmlformats.org/officeDocument/2006/math">
                    <m:r>
                      <m:rPr>
                        <m:sty m:val="p"/>
                      </m:rPr>
                      <m:t>⇒</m:t>
                    </m:r>
                  </m:oMath>
                </a14:m>
                <a:r>
                  <a:rPr/>
                  <a:t> liquids started by mouth</a:t>
                </a:r>
              </a:p>
            </p:txBody>
          </p:sp>
        </mc:Choice>
      </mc:AlternateContent>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T Stage</a:t>
            </a:r>
          </a:p>
        </p:txBody>
      </p:sp>
      <p:sp>
        <p:nvSpPr>
          <p:cNvPr id="3" name="Content Placeholder 2"/>
          <p:cNvSpPr>
            <a:spLocks noGrp="1"/>
          </p:cNvSpPr>
          <p:nvPr>
            <p:ph idx="1" sz="half"/>
          </p:nvPr>
        </p:nvSpPr>
        <p:spPr/>
        <p:txBody>
          <a:bodyPr/>
          <a:lstStyle/>
          <a:p>
            <a:pPr lvl="0" indent="0" marL="0">
              <a:buNone/>
            </a:pPr>
            <a:br/>
            <a:br/>
            <a:r>
              <a:rPr/>
              <a:t>Cancers are categorized based upon the thickness of the tumor, known as the T stage</a:t>
            </a:r>
          </a:p>
        </p:txBody>
      </p:sp>
      <p:pic>
        <p:nvPicPr>
          <p:cNvPr descr="https://deidt7p41jzcy.cloudfront.net/tumor_t_full.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Protein Shakes</a:t>
            </a:r>
          </a:p>
        </p:txBody>
      </p:sp>
      <p:sp>
        <p:nvSpPr>
          <p:cNvPr id="3" name="Content Placeholder 2"/>
          <p:cNvSpPr>
            <a:spLocks noGrp="1"/>
          </p:cNvSpPr>
          <p:nvPr>
            <p:ph idx="1"/>
          </p:nvPr>
        </p:nvSpPr>
        <p:spPr/>
        <p:txBody>
          <a:bodyPr/>
          <a:lstStyle/>
          <a:p>
            <a:pPr lvl="0" indent="0" marL="0">
              <a:buNone/>
            </a:pPr>
            <a:r>
              <a:rPr/>
              <a:t>Most are taking protein shakes when they go home</a:t>
            </a:r>
          </a:p>
          <a:p>
            <a:pPr lvl="0" indent="0" marL="0">
              <a:buNone/>
            </a:pPr>
            <a:r>
              <a:rPr/>
              <a:t>Protein shakes are started after tolerating water</a:t>
            </a:r>
            <a:br/>
          </a:p>
          <a:p>
            <a:pPr lvl="0"/>
            <a:r>
              <a:rPr/>
              <a:t>2 oz per hour to start</a:t>
            </a:r>
          </a:p>
          <a:p>
            <a:pPr lvl="0"/>
            <a:r>
              <a:rPr/>
              <a:t>4 oz per hour if 2oz are tolerated well</a:t>
            </a:r>
          </a:p>
        </p:txBody>
      </p:sp>
    </p:spTree>
  </p:cSld>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Discharge</a:t>
            </a:r>
          </a:p>
        </p:txBody>
      </p:sp>
      <p:sp>
        <p:nvSpPr>
          <p:cNvPr id="3" name="Content Placeholder 2"/>
          <p:cNvSpPr>
            <a:spLocks noGrp="1"/>
          </p:cNvSpPr>
          <p:nvPr>
            <p:ph idx="1"/>
          </p:nvPr>
        </p:nvSpPr>
        <p:spPr/>
        <p:txBody>
          <a:bodyPr/>
          <a:lstStyle/>
          <a:p>
            <a:pPr lvl="0" indent="0" marL="0">
              <a:buNone/>
            </a:pPr>
            <a:r>
              <a:rPr/>
              <a:t>Goal: ready to leave day #6/7 after surgery</a:t>
            </a:r>
          </a:p>
          <a:p>
            <a:pPr lvl="0"/>
            <a:r>
              <a:rPr/>
              <a:t>Night-time tube feedings (6pm to 10am)</a:t>
            </a:r>
          </a:p>
          <a:p>
            <a:pPr lvl="0"/>
            <a:r>
              <a:rPr/>
              <a:t>Nutrition by mouth (70% of patients)</a:t>
            </a:r>
          </a:p>
          <a:p>
            <a:pPr lvl="1"/>
            <a:r>
              <a:rPr/>
              <a:t>1 oz of water per hour by mouth OR</a:t>
            </a:r>
          </a:p>
          <a:p>
            <a:pPr lvl="1"/>
            <a:r>
              <a:rPr/>
              <a:t>Protein shakes 4oz every 2 hours</a:t>
            </a:r>
          </a:p>
          <a:p>
            <a:pPr lvl="0"/>
            <a:r>
              <a:rPr/>
              <a:t>Water through tube 8oz four times per day</a:t>
            </a:r>
          </a:p>
          <a:p>
            <a:pPr lvl="0"/>
            <a:r>
              <a:rPr/>
              <a:t>Home care nursing (feeding tube teaching)</a:t>
            </a:r>
          </a:p>
          <a:p>
            <a:pPr lvl="0"/>
            <a:r>
              <a:rPr/>
              <a:t>Home infusion (tube feeding supplies)</a:t>
            </a:r>
          </a:p>
        </p:txBody>
      </p:sp>
    </p:spTree>
  </p:cSld>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Nutrition after Surgery</a:t>
            </a:r>
          </a:p>
        </p:txBody>
      </p:sp>
      <p:sp>
        <p:nvSpPr>
          <p:cNvPr id="3" name="Content Placeholder 2"/>
          <p:cNvSpPr>
            <a:spLocks noGrp="1"/>
          </p:cNvSpPr>
          <p:nvPr>
            <p:ph idx="1"/>
          </p:nvPr>
        </p:nvSpPr>
        <p:spPr/>
        <p:txBody>
          <a:bodyPr/>
          <a:lstStyle/>
          <a:p>
            <a:pPr lvl="0" indent="0" marL="0">
              <a:buNone/>
            </a:pPr>
            <a:r>
              <a:rPr/>
              <a:t>At discharge home:</a:t>
            </a:r>
          </a:p>
          <a:p>
            <a:pPr lvl="0"/>
            <a:r>
              <a:rPr/>
              <a:t>Protein shakes 4oz every 2 hrs</a:t>
            </a:r>
          </a:p>
          <a:p>
            <a:pPr lvl="0"/>
            <a:r>
              <a:rPr/>
              <a:t>Tube feeds 4-5 cans at night (6pm-10am)</a:t>
            </a:r>
          </a:p>
          <a:p>
            <a:pPr lvl="0" indent="0" marL="0">
              <a:buNone/>
            </a:pPr>
            <a:r>
              <a:rPr/>
              <a:t>10-12 Days: Increase protein shakes</a:t>
            </a:r>
          </a:p>
          <a:p>
            <a:pPr lvl="0"/>
            <a:r>
              <a:rPr/>
              <a:t>Tube feeds 3-4 cans at night</a:t>
            </a:r>
          </a:p>
          <a:p>
            <a:pPr lvl="0" indent="0" marL="0">
              <a:buNone/>
            </a:pPr>
            <a:r>
              <a:rPr/>
              <a:t>Three weeks: Post-esophagectomy Diet</a:t>
            </a:r>
          </a:p>
          <a:p>
            <a:pPr lvl="0" indent="0" marL="0">
              <a:buNone/>
            </a:pPr>
            <a:r>
              <a:rPr/>
              <a:t>8-12 weeks: Remove feeding tube (in office)</a:t>
            </a:r>
          </a:p>
        </p:txBody>
      </p:sp>
    </p:spTree>
  </p:cSld>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p:cNvSpPr>
                <a:spLocks noGrp="1"/>
              </p:cNvSpPr>
              <p:nvPr>
                <p:ph type="title"/>
              </p:nvPr>
            </p:nvSpPr>
            <p:spPr>
              <a:xfrm>
                <a:off x="284309" y="205979"/>
                <a:ext cx="8552330" cy="662317"/>
              </a:xfrm>
            </p:spPr>
            <p:txBody>
              <a:bodyPr/>
              <a:lstStyle/>
              <a:p>
                <a:pPr lvl="0" indent="0" marL="0">
                  <a:buNone/>
                </a:pPr>
                <a:r>
                  <a:rPr/>
                  <a:t>Transition from Tube Feeds </a:t>
                </a:r>
                <a14:m>
                  <m:oMath xmlns:m="http://schemas.openxmlformats.org/officeDocument/2006/math">
                    <m:r>
                      <m:rPr>
                        <m:sty m:val="p"/>
                      </m:rPr>
                      <m:t>→</m:t>
                    </m:r>
                  </m:oMath>
                </a14:m>
                <a:r>
                  <a:rPr/>
                  <a:t> Eating</a:t>
                </a:r>
              </a:p>
            </p:txBody>
          </p:sp>
        </mc:Choice>
      </mc:AlternateContent>
      <p:sp>
        <p:nvSpPr>
          <p:cNvPr id="3" name="Content Placeholder 2"/>
          <p:cNvSpPr>
            <a:spLocks noGrp="1"/>
          </p:cNvSpPr>
          <p:nvPr>
            <p:ph idx="1"/>
          </p:nvPr>
        </p:nvSpPr>
        <p:spPr/>
        <p:txBody>
          <a:bodyPr/>
          <a:lstStyle/>
          <a:p>
            <a:pPr lvl="0" indent="0" marL="0">
              <a:buNone/>
            </a:pPr>
            <a:r>
              <a:rPr/>
              <a:t>Dietitian will calculate daily protein goal</a:t>
            </a:r>
          </a:p>
          <a:p>
            <a:pPr lvl="0"/>
            <a:r>
              <a:rPr/>
              <a:t>Typically 60-75 grams protein/day</a:t>
            </a:r>
          </a:p>
          <a:p>
            <a:pPr lvl="0"/>
            <a:r>
              <a:rPr/>
              <a:t>Each carton of tube feeding has 15 grams</a:t>
            </a:r>
          </a:p>
          <a:p>
            <a:pPr lvl="1"/>
            <a:r>
              <a:rPr/>
              <a:t>75 grams protein = 5 cartons/night</a:t>
            </a:r>
          </a:p>
          <a:p>
            <a:pPr lvl="0"/>
            <a:r>
              <a:rPr/>
              <a:t>As intake by mouth increases, tube feeds are reduced</a:t>
            </a:r>
          </a:p>
          <a:p>
            <a:pPr lvl="0" indent="0" marL="0">
              <a:buNone/>
            </a:pPr>
            <a:r>
              <a:rPr/>
              <a:t>Spread out protein during the day (20gm/meal)</a:t>
            </a:r>
          </a:p>
          <a:p>
            <a:pPr lvl="0"/>
            <a:r>
              <a:rPr/>
              <a:t>Three meals + 2-3 high-protein snacks</a:t>
            </a:r>
          </a:p>
        </p:txBody>
      </p:sp>
    </p:spTree>
  </p:cSld>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Post-esophagectomy Diet</a:t>
            </a:r>
          </a:p>
        </p:txBody>
      </p:sp>
      <p:sp>
        <p:nvSpPr>
          <p:cNvPr id="3" name="Content Placeholder 2"/>
          <p:cNvSpPr>
            <a:spLocks noGrp="1"/>
          </p:cNvSpPr>
          <p:nvPr>
            <p:ph idx="1"/>
          </p:nvPr>
        </p:nvSpPr>
        <p:spPr/>
        <p:txBody>
          <a:bodyPr/>
          <a:lstStyle/>
          <a:p>
            <a:pPr lvl="0"/>
            <a:r>
              <a:rPr/>
              <a:t>Soft Consistency</a:t>
            </a:r>
          </a:p>
          <a:p>
            <a:pPr lvl="0"/>
            <a:r>
              <a:rPr/>
              <a:t>High Protein</a:t>
            </a:r>
          </a:p>
          <a:p>
            <a:pPr lvl="0"/>
            <a:r>
              <a:rPr/>
              <a:t>Avoid sugary liquids (can cause ‘dumping’)</a:t>
            </a:r>
          </a:p>
          <a:p>
            <a:pPr lvl="0"/>
            <a:r>
              <a:rPr/>
              <a:t>Avoid raw vegetables (and salads)</a:t>
            </a:r>
          </a:p>
          <a:p>
            <a:pPr lvl="0"/>
            <a:r>
              <a:rPr/>
              <a:t>Eating</a:t>
            </a:r>
          </a:p>
          <a:p>
            <a:pPr lvl="1"/>
            <a:r>
              <a:rPr/>
              <a:t>Small, frequent meals</a:t>
            </a:r>
          </a:p>
          <a:p>
            <a:pPr lvl="1"/>
            <a:r>
              <a:rPr/>
              <a:t>Sit up for 30-45 minutes after eating</a:t>
            </a:r>
          </a:p>
          <a:p>
            <a:pPr lvl="1"/>
            <a:r>
              <a:rPr/>
              <a:t>Avoid eating within 2 hours of bedtime</a:t>
            </a:r>
          </a:p>
        </p:txBody>
      </p:sp>
    </p:spTree>
  </p:cSld>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Medicines at Home - Pain</a:t>
            </a:r>
          </a:p>
        </p:txBody>
      </p:sp>
      <p:sp>
        <p:nvSpPr>
          <p:cNvPr id="3" name="Content Placeholder 2"/>
          <p:cNvSpPr>
            <a:spLocks noGrp="1"/>
          </p:cNvSpPr>
          <p:nvPr>
            <p:ph idx="1"/>
          </p:nvPr>
        </p:nvSpPr>
        <p:spPr/>
        <p:txBody>
          <a:bodyPr/>
          <a:lstStyle/>
          <a:p>
            <a:pPr lvl="0" indent="0" marL="0">
              <a:buNone/>
            </a:pPr>
            <a:r>
              <a:rPr/>
              <a:t>Acetaminophen (Tylenol) 1000mg 4x/day</a:t>
            </a:r>
          </a:p>
          <a:p>
            <a:pPr lvl="0" indent="0" marL="0">
              <a:buNone/>
            </a:pPr>
            <a:r>
              <a:rPr/>
              <a:t>Gabapentin 300mg 3 times/day</a:t>
            </a:r>
          </a:p>
          <a:p>
            <a:pPr lvl="0" indent="0" marL="0">
              <a:buNone/>
            </a:pPr>
            <a:r>
              <a:rPr/>
              <a:t>Oxycodone</a:t>
            </a:r>
          </a:p>
          <a:p>
            <a:pPr lvl="0"/>
            <a:r>
              <a:rPr/>
              <a:t>As needed in addition to Tylenol/gabapentin</a:t>
            </a:r>
          </a:p>
          <a:p>
            <a:pPr lvl="0"/>
            <a:r>
              <a:rPr/>
              <a:t>Will begin reducing dose at first postop visit</a:t>
            </a:r>
          </a:p>
          <a:p>
            <a:pPr lvl="0"/>
            <a:r>
              <a:rPr/>
              <a:t>Can usually discontinue by 4 weeks</a:t>
            </a:r>
          </a:p>
          <a:p>
            <a:pPr lvl="0"/>
            <a:r>
              <a:rPr/>
              <a:t>NO DRIVING WHILE ON OXYCODONE</a:t>
            </a:r>
          </a:p>
        </p:txBody>
      </p:sp>
    </p:spTree>
  </p:cSld>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Non-steroidals Anti Inflammatory (NSAID)</a:t>
            </a:r>
          </a:p>
        </p:txBody>
      </p:sp>
      <p:sp>
        <p:nvSpPr>
          <p:cNvPr id="3" name="Content Placeholder 2"/>
          <p:cNvSpPr>
            <a:spLocks noGrp="1"/>
          </p:cNvSpPr>
          <p:nvPr>
            <p:ph idx="1"/>
          </p:nvPr>
        </p:nvSpPr>
        <p:spPr/>
        <p:txBody>
          <a:bodyPr/>
          <a:lstStyle/>
          <a:p>
            <a:pPr lvl="0" indent="0" marL="0">
              <a:buNone/>
            </a:pPr>
            <a:r>
              <a:rPr/>
              <a:t>Non-steroidal anti-inflammatories (Celebrex)</a:t>
            </a:r>
          </a:p>
          <a:p>
            <a:pPr lvl="0"/>
            <a:r>
              <a:rPr/>
              <a:t>200 mg every 12 hours starting at 2 weeks</a:t>
            </a:r>
          </a:p>
          <a:p>
            <a:pPr lvl="0" indent="0" marL="0">
              <a:buNone/>
            </a:pPr>
            <a:r>
              <a:rPr/>
              <a:t>NO GOODY POWDERS OR BCs</a:t>
            </a:r>
          </a:p>
          <a:p>
            <a:pPr lvl="0"/>
            <a:r>
              <a:rPr/>
              <a:t>(Can cause permanent scarring at the surgery site)</a:t>
            </a:r>
          </a:p>
        </p:txBody>
      </p:sp>
    </p:spTree>
  </p:cSld>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Acid Blockers = Proton Pump Inhibitors</a:t>
            </a:r>
          </a:p>
        </p:txBody>
      </p:sp>
      <p:sp>
        <p:nvSpPr>
          <p:cNvPr id="3" name="Content Placeholder 2"/>
          <p:cNvSpPr>
            <a:spLocks noGrp="1"/>
          </p:cNvSpPr>
          <p:nvPr>
            <p:ph idx="1"/>
          </p:nvPr>
        </p:nvSpPr>
        <p:spPr/>
        <p:txBody>
          <a:bodyPr/>
          <a:lstStyle/>
          <a:p>
            <a:pPr lvl="0" indent="0" marL="0">
              <a:buNone/>
            </a:pPr>
            <a:r>
              <a:rPr/>
              <a:t>Examples include ompeprazole and pantoprazole</a:t>
            </a:r>
          </a:p>
          <a:p>
            <a:pPr lvl="0"/>
            <a:r>
              <a:rPr/>
              <a:t>Will stay on for at 1-2 years to prevent acid reflux</a:t>
            </a:r>
          </a:p>
          <a:p>
            <a:pPr lvl="0"/>
            <a:r>
              <a:rPr/>
              <a:t>Important in preventing scarring at anastomosis (new connection between esophagus and stomach)</a:t>
            </a:r>
          </a:p>
          <a:p>
            <a:pPr lvl="0"/>
            <a:r>
              <a:rPr/>
              <a:t>To administer through feeding tube, open capsule and resuspend beads in 60mL (2oz) of water</a:t>
            </a:r>
          </a:p>
        </p:txBody>
      </p:sp>
    </p:spTree>
  </p:cSld>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Medicines at Home</a:t>
            </a:r>
          </a:p>
        </p:txBody>
      </p:sp>
      <p:sp>
        <p:nvSpPr>
          <p:cNvPr id="3" name="Content Placeholder 2"/>
          <p:cNvSpPr>
            <a:spLocks noGrp="1"/>
          </p:cNvSpPr>
          <p:nvPr>
            <p:ph idx="1"/>
          </p:nvPr>
        </p:nvSpPr>
        <p:spPr/>
        <p:txBody>
          <a:bodyPr/>
          <a:lstStyle/>
          <a:p>
            <a:pPr lvl="0" indent="0" marL="0">
              <a:buNone/>
            </a:pPr>
            <a:r>
              <a:rPr/>
              <a:t>Reglan – Helps stomach empty</a:t>
            </a:r>
          </a:p>
          <a:p>
            <a:pPr lvl="0"/>
            <a:r>
              <a:rPr/>
              <a:t>Will plan to stop after six weeks</a:t>
            </a:r>
          </a:p>
          <a:p>
            <a:pPr lvl="0"/>
            <a:r>
              <a:rPr/>
              <a:t>0.1% risk of tardive dyskinesia (nervous tic)</a:t>
            </a:r>
          </a:p>
          <a:p>
            <a:pPr lvl="0" indent="0" marL="0">
              <a:buNone/>
            </a:pPr>
            <a:r>
              <a:rPr/>
              <a:t>Remeron – Helps improve appetite</a:t>
            </a:r>
          </a:p>
          <a:p>
            <a:pPr lvl="0"/>
            <a:r>
              <a:rPr/>
              <a:t>Can cause vivid dreams</a:t>
            </a:r>
          </a:p>
          <a:p>
            <a:pPr lvl="0"/>
            <a:r>
              <a:rPr/>
              <a:t>Used for several weeks after surgery</a:t>
            </a:r>
          </a:p>
          <a:p>
            <a:pPr lvl="0"/>
            <a:r>
              <a:rPr/>
              <a:t>Will stop within first three months of surgery</a:t>
            </a:r>
          </a:p>
        </p:txBody>
      </p:sp>
    </p:spTree>
  </p:cSld>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Metoprolol = Beta Blockers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a:r>
                  <a:rPr/>
                  <a:t>Slows heart rate and lowers blood pressure</a:t>
                </a:r>
                <a:br/>
              </a:p>
              <a:p>
                <a:pPr lvl="0"/>
                <a:r>
                  <a:rPr/>
                  <a:t>Used to prevent rapid heart rate</a:t>
                </a:r>
              </a:p>
              <a:p>
                <a:pPr lvl="0"/>
                <a:r>
                  <a:rPr/>
                  <a:t>Patients not taking a beta blocker prior to surgery </a:t>
                </a:r>
                <a14:m>
                  <m:oMath xmlns:m="http://schemas.openxmlformats.org/officeDocument/2006/math">
                    <m:r>
                      <m:rPr>
                        <m:sty m:val="p"/>
                      </m:rPr>
                      <m:t>→</m:t>
                    </m:r>
                  </m:oMath>
                </a14:m>
                <a:r>
                  <a:rPr/>
                  <a:t> wean after after surgery</a:t>
                </a:r>
              </a:p>
              <a:p>
                <a:pPr lvl="0"/>
                <a:r>
                  <a:rPr/>
                  <a:t>Patients taking a beta blockerprior to surgery </a:t>
                </a:r>
                <a14:m>
                  <m:oMath xmlns:m="http://schemas.openxmlformats.org/officeDocument/2006/math">
                    <m:r>
                      <m:rPr>
                        <m:sty m:val="p"/>
                      </m:rPr>
                      <m:t>→</m:t>
                    </m:r>
                  </m:oMath>
                </a14:m>
                <a:r>
                  <a:rPr/>
                  <a:t> return to prior dose and drug after surgery</a:t>
                </a:r>
              </a:p>
            </p:txBody>
          </p:sp>
        </mc:Choice>
      </mc:AlternateContent>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1434</TotalTime>
  <Words>42</Words>
  <Application>Microsoft Macintosh PowerPoint</Application>
  <PresentationFormat>On-screen Show (16:9)</PresentationFormat>
  <Paragraphs>13</Paragraphs>
  <Slides>4</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vt:i4>
      </vt:variant>
    </vt:vector>
  </HeadingPairs>
  <TitlesOfParts>
    <vt:vector size="9" baseType="lpstr">
      <vt:lpstr>Arial</vt:lpstr>
      <vt:lpstr>Calibri</vt:lpstr>
      <vt:lpstr>Lato Medium</vt:lpstr>
      <vt:lpstr>Lato Semibold</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T3 Cancer of the Esophagus and GE Junction</dc:title>
  <dc:creator/>
  <cp:keywords/>
  <dcterms:created xsi:type="dcterms:W3CDTF">2025-02-25T02:14:24Z</dcterms:created>
  <dcterms:modified xsi:type="dcterms:W3CDTF">2025-02-25T02:14:24Z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bibliography">
    <vt:lpwstr>zotero.bib</vt:lpwstr>
  </property>
  <property fmtid="{D5CDD505-2E9C-101B-9397-08002B2CF9AE}" pid="4" name="editor">
    <vt:lpwstr>visual</vt:lpwstr>
  </property>
  <property fmtid="{D5CDD505-2E9C-101B-9397-08002B2CF9AE}" pid="5" name="header-includes">
    <vt:lpwstr/>
  </property>
  <property fmtid="{D5CDD505-2E9C-101B-9397-08002B2CF9AE}" pid="6" name="include-after">
    <vt:lpwstr/>
  </property>
  <property fmtid="{D5CDD505-2E9C-101B-9397-08002B2CF9AE}" pid="7" name="include-before">
    <vt:lpwstr/>
  </property>
  <property fmtid="{D5CDD505-2E9C-101B-9397-08002B2CF9AE}" pid="8" name="labels">
    <vt:lpwstr/>
  </property>
  <property fmtid="{D5CDD505-2E9C-101B-9397-08002B2CF9AE}" pid="9" name="toc-title">
    <vt:lpwstr>Table of contents</vt:lpwstr>
  </property>
</Properties>
</file>